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5143500" cx="9144000"/>
  <p:notesSz cx="6858000" cy="9144000"/>
  <p:embeddedFontLst>
    <p:embeddedFont>
      <p:font typeface="Montserrat Black"/>
      <p:bold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Anaheim"/>
      <p:regular r:id="rId63"/>
      <p:bold r:id="rId64"/>
    </p:embeddedFont>
    <p:embeddedFont>
      <p:font typeface="Bebas Neue"/>
      <p:regular r:id="rId65"/>
    </p:embeddedFont>
    <p:embeddedFont>
      <p:font typeface="Montserrat ExtraBold"/>
      <p:bold r:id="rId66"/>
      <p:boldItalic r:id="rId67"/>
    </p:embeddedFont>
    <p:embeddedFont>
      <p:font typeface="PT Sans"/>
      <p:regular r:id="rId68"/>
      <p:bold r:id="rId69"/>
      <p:italic r:id="rId70"/>
      <p:boldItalic r:id="rId71"/>
    </p:embeddedFont>
    <p:embeddedFont>
      <p:font typeface="Montserrat Thin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MontserratThin-bold.fntdata"/><Relationship Id="rId72" Type="http://schemas.openxmlformats.org/officeDocument/2006/relationships/font" Target="fonts/MontserratThin-regular.fntdata"/><Relationship Id="rId31" Type="http://schemas.openxmlformats.org/officeDocument/2006/relationships/slide" Target="slides/slide27.xml"/><Relationship Id="rId75" Type="http://schemas.openxmlformats.org/officeDocument/2006/relationships/font" Target="fonts/MontserratThin-boldItalic.fntdata"/><Relationship Id="rId30" Type="http://schemas.openxmlformats.org/officeDocument/2006/relationships/slide" Target="slides/slide26.xml"/><Relationship Id="rId74" Type="http://schemas.openxmlformats.org/officeDocument/2006/relationships/font" Target="fonts/MontserratThin-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PTSans-boldItalic.fntdata"/><Relationship Id="rId70" Type="http://schemas.openxmlformats.org/officeDocument/2006/relationships/font" Target="fonts/PTSans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6.xml"/><Relationship Id="rId64" Type="http://schemas.openxmlformats.org/officeDocument/2006/relationships/font" Target="fonts/Anaheim-bold.fntdata"/><Relationship Id="rId63" Type="http://schemas.openxmlformats.org/officeDocument/2006/relationships/font" Target="fonts/Anaheim-regular.fntdata"/><Relationship Id="rId22" Type="http://schemas.openxmlformats.org/officeDocument/2006/relationships/slide" Target="slides/slide18.xml"/><Relationship Id="rId66" Type="http://schemas.openxmlformats.org/officeDocument/2006/relationships/font" Target="fonts/MontserratExtraBold-bold.fntdata"/><Relationship Id="rId21" Type="http://schemas.openxmlformats.org/officeDocument/2006/relationships/slide" Target="slides/slide17.xml"/><Relationship Id="rId65" Type="http://schemas.openxmlformats.org/officeDocument/2006/relationships/font" Target="fonts/BebasNeue-regular.fntdata"/><Relationship Id="rId24" Type="http://schemas.openxmlformats.org/officeDocument/2006/relationships/slide" Target="slides/slide20.xml"/><Relationship Id="rId68" Type="http://schemas.openxmlformats.org/officeDocument/2006/relationships/font" Target="fonts/PTSans-regular.fntdata"/><Relationship Id="rId23" Type="http://schemas.openxmlformats.org/officeDocument/2006/relationships/slide" Target="slides/slide19.xml"/><Relationship Id="rId67" Type="http://schemas.openxmlformats.org/officeDocument/2006/relationships/font" Target="fonts/MontserratExtraBold-boldItalic.fntdata"/><Relationship Id="rId60" Type="http://schemas.openxmlformats.org/officeDocument/2006/relationships/font" Target="fonts/Montserrat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PTSans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MontserratBlack-bold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58" Type="http://schemas.openxmlformats.org/officeDocument/2006/relationships/font" Target="fonts/MontserratBlack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20946c47fa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20946c47f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f65839c4d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f65839c4d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f4c87d2c6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f4c87d2c6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2f4c87d2c6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2f4c87d2c6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f4c87d2c6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2f4c87d2c6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f5a78c57d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f5a78c57d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f5a78c57d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2f5a78c57d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f5a78c57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2f5a78c57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2f4c87d2c6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2f4c87d2c6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20972af4c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220972af4c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f66a15c69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2f66a15c69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220972af4c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220972af4c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f66a15c69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2f66a15c69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1734a882cf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1734a882cf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2208ea7876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2208ea7876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2f65738751c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2f65738751c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734a882cf6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734a882cf6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2208ea7876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2208ea7876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20946c47f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20946c47f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2f65839c4d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2f65839c4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220927b4f9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220927b4f9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2f5e6a6d52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2f5e6a6d52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2208e72ed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2208e72ed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1734a882cf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1734a882cf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220972af4c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220972af4c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220972af4c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220972af4c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220972af4c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220972af4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220972af4c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220972af4c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1734a882cf6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1734a882cf6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734a882cf6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734a882cf6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734a882cf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734a882cf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14d33840f0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14d33840f0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220972af4c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220972af4c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220972af4c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220972af4c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220972af4c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220972af4c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220972af4c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220972af4c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20972af4c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220972af4c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220972af4c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220972af4c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220972af4c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220972af4c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220972af4c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220972af4c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220972af4c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220972af4c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220728b579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220728b579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2f66a15c6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2f66a15c6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2f66a15c69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2f66a15c69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2f66a15c697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2f66a15c697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1734a882cf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1734a882cf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f4c87d2c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f4c87d2c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f4c87d2c6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2f4c87d2c6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f4c87d2c6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2f4c87d2c6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" name="Google Shape;14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" name="Google Shape;15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6" name="Google Shape;16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5" name="Google Shape;45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" name="Google Shape;53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8" name="Google Shape;58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" name="Google Shape;59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" name="Google Shape;60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9" name="Google Shape;89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7" name="Google Shape;97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55" name="Google Shape;455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56" name="Google Shape;45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57" name="Google Shape;45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58" name="Google Shape;45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9" name="Google Shape;45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60" name="Google Shape;46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" name="Google Shape;48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" name="Google Shape;48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" name="Google Shape;48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7" name="Google Shape;48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8" name="Google Shape;48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9" name="Google Shape;48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97" name="Google Shape;49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01" name="Google Shape;50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02" name="Google Shape;50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3" name="Google Shape;50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04" name="Google Shape;50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4" name="Google Shape;52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5" name="Google Shape;52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6" name="Google Shape;52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7" name="Google Shape;52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8" name="Google Shape;52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9" name="Google Shape;52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0" name="Google Shape;53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1" name="Google Shape;53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2" name="Google Shape;53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33" name="Google Shape;53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41" name="Google Shape;54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9" name="Google Shape;549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2" name="Google Shape;552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4" name="Google Shape;554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5" name="Google Shape;555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7" name="Google Shape;557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8" name="Google Shape;558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1" name="Google Shape;561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3" name="Google Shape;563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64" name="Google Shape;564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65" name="Google Shape;565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66" name="Google Shape;566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7" name="Google Shape;567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68" name="Google Shape;568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" name="Google Shape;586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1" name="Google Shape;591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2" name="Google Shape;592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3" name="Google Shape;593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" name="Google Shape;594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" name="Google Shape;596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7" name="Google Shape;597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05" name="Google Shape;605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1" name="Google Shape;611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12" name="Google Shape;612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13" name="Google Shape;613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22" name="Google Shape;622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" name="Google Shape;626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27" name="Google Shape;627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6" name="Google Shape;63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39" name="Google Shape;639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40" name="Google Shape;640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8" name="Google Shape;658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3" name="Google Shape;663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64" name="Google Shape;664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65" name="Google Shape;665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66" name="Google Shape;666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9" name="Google Shape;679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6" name="Google Shape;686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7" name="Google Shape;687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2" name="Google Shape;692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93" name="Google Shape;693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2" name="Google Shape;702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703" name="Google Shape;703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714" name="Google Shape;714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8" name="Google Shape;718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19" name="Google Shape;719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8" name="Google Shape;728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29" name="Google Shape;729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" name="Google Shape;737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8" name="Google Shape;738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739" name="Google Shape;73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2" name="Google Shape;742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3" name="Google Shape;743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44" name="Google Shape;744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55" name="Google Shape;755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8" name="Google Shape;768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1" name="Google Shape;771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72" name="Google Shape;772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73" name="Google Shape;773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7" name="Google Shape;777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8" name="Google Shape;778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7" name="Google Shape;787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88" name="Google Shape;788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" name="Google Shape;792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93" name="Google Shape;793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2" name="Google Shape;80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4" name="Google Shape;104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5" name="Google Shape;105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6" name="Google Shape;106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7" name="Google Shape;107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8" name="Google Shape;108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" name="Google Shape;136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5" name="Google Shape;145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9" name="Google Shape;149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0" name="Google Shape;150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2" name="Google Shape;152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0" name="Google Shape;180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9" name="Google Shape;189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5" name="Google Shape;805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6" name="Google Shape;806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07" name="Google Shape;80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808" name="Google Shape;808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2" name="Google Shape;83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6" name="Google Shape;83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7" name="Google Shape;83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38" name="Google Shape;83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39" name="Google Shape;83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9" name="Google Shape;84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3" name="Google Shape;863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8" name="Google Shape;868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9" name="Google Shape;869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0" name="Google Shape;870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71" name="Google Shape;871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72" name="Google Shape;87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83" name="Google Shape;883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7" name="Google Shape;897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4" name="Google Shape;904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5" name="Google Shape;905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6" name="Google Shape;906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7" name="Google Shape;907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8" name="Google Shape;908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09" name="Google Shape;909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10" name="Google Shape;910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21" name="Google Shape;921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34" name="Google Shape;934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5" name="Google Shape;94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48" name="Google Shape;948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49" name="Google Shape;949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60" name="Google Shape;960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3" name="Google Shape;973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4" name="Google Shape;974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5" name="Google Shape;975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6" name="Google Shape;976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78" name="Google Shape;978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79" name="Google Shape;979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9" name="Google Shape;98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2" name="Google Shape;992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3" name="Google Shape;993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4" name="Google Shape;994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5" name="Google Shape;995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6" name="Google Shape;996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7" name="Google Shape;997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8" name="Google Shape;998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9" name="Google Shape;999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0" name="Google Shape;1000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001" name="Google Shape;1001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1002" name="Google Shape;1002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003" name="Google Shape;1003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2" name="Google Shape;1012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8" name="Google Shape;1018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20" name="Google Shape;1020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21" name="Google Shape;1021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22" name="Google Shape;1022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3" name="Google Shape;1023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24" name="Google Shape;1024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7" name="Google Shape;1037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8" name="Google Shape;1038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9" name="Google Shape;1039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0" name="Google Shape;1040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1" name="Google Shape;1041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2" name="Google Shape;1042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3" name="Google Shape;1043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4" name="Google Shape;1044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5" name="Google Shape;1045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6" name="Google Shape;1046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7" name="Google Shape;1047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8" name="Google Shape;1048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49" name="Google Shape;1049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0" name="Google Shape;1050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1" name="Google Shape;1051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53" name="Google Shape;1053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61" name="Google Shape;1061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Google Shape;1064;p29"/>
          <p:cNvGrpSpPr/>
          <p:nvPr/>
        </p:nvGrpSpPr>
        <p:grpSpPr>
          <a:xfrm>
            <a:off x="-2841911" y="-874437"/>
            <a:ext cx="5036265" cy="4113315"/>
            <a:chOff x="4780389" y="2513201"/>
            <a:chExt cx="5036265" cy="4113315"/>
          </a:xfrm>
        </p:grpSpPr>
        <p:grpSp>
          <p:nvGrpSpPr>
            <p:cNvPr id="1065" name="Google Shape;106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66" name="Google Shape;106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7" name="Google Shape;106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68" name="Google Shape;106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1" name="Google Shape;108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2" name="Google Shape;108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3" name="Google Shape;108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4" name="Google Shape;108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5" name="Google Shape;108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6" name="Google Shape;108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7" name="Google Shape;108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8" name="Google Shape;108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9" name="Google Shape;108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0" name="Google Shape;109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1" name="Google Shape;109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2" name="Google Shape;109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3" name="Google Shape;109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4" name="Google Shape;109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5" name="Google Shape;109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6" name="Google Shape;109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97" name="Google Shape;109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05" name="Google Shape;110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8" name="Google Shape;110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1" name="Google Shape;1111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112" name="Google Shape;1112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23" name="Google Shape;1123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3" name="Google Shape;1133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34" name="Google Shape;113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37" name="Google Shape;113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40" name="Google Shape;114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2" name="Google Shape;1142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5" name="Google Shape;195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6" name="Google Shape;196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7" name="Google Shape;197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46" name="Google Shape;1146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47" name="Google Shape;1147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48" name="Google Shape;1148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49" name="Google Shape;1149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0" name="Google Shape;1160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1" name="Google Shape;1161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2" name="Google Shape;1162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3" name="Google Shape;1163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4" name="Google Shape;1164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5" name="Google Shape;1165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6" name="Google Shape;1166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7" name="Google Shape;1167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8" name="Google Shape;1168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9" name="Google Shape;1169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0" name="Google Shape;1170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1" name="Google Shape;1171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2" name="Google Shape;1172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3" name="Google Shape;1173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4" name="Google Shape;1174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78" name="Google Shape;1178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86" name="Google Shape;1186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90" name="Google Shape;1190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91" name="Google Shape;1191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92" name="Google Shape;1192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93" name="Google Shape;1193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4" name="Google Shape;1204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5" name="Google Shape;1205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6" name="Google Shape;1206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7" name="Google Shape;1207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8" name="Google Shape;1208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9" name="Google Shape;1209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0" name="Google Shape;1210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1" name="Google Shape;1211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2" name="Google Shape;1212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3" name="Google Shape;1213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4" name="Google Shape;1214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5" name="Google Shape;1215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6" name="Google Shape;1216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7" name="Google Shape;1217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8" name="Google Shape;1218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9" name="Google Shape;1219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0" name="Google Shape;1220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1" name="Google Shape;1221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22" name="Google Shape;1222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30" name="Google Shape;1230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34" name="Google Shape;1234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37" name="Google Shape;123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9" name="Google Shape;1239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40" name="Google Shape;124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2" name="Google Shape;1242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8" name="Google Shape;208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9" name="Google Shape;209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12" name="Google Shape;212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3" name="Google Shape;213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4" name="Google Shape;224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7" name="Google Shape;237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8" name="Google Shape;238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0" name="Google Shape;250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51" name="Google Shape;251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52" name="Google Shape;252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53" name="Google Shape;253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4" name="Google Shape;254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5" name="Google Shape;255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" name="Google Shape;279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" name="Google Shape;280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" name="Google Shape;281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" name="Google Shape;282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" name="Google Shape;283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92" name="Google Shape;292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6" name="Google Shape;296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7" name="Google Shape;297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8" name="Google Shape;298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9" name="Google Shape;299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" name="Google Shape;323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4" name="Google Shape;324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5" name="Google Shape;325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6" name="Google Shape;326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" name="Google Shape;327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6" name="Google Shape;336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42" name="Google Shape;342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43" name="Google Shape;343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44" name="Google Shape;344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5" name="Google Shape;345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6" name="Google Shape;346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" name="Google Shape;369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" name="Google Shape;370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" name="Google Shape;371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" name="Google Shape;372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" name="Google Shape;373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" name="Google Shape;374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83" name="Google Shape;383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7" name="Google Shape;38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8" name="Google Shape;38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9" name="Google Shape;38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90" name="Google Shape;39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3" name="Google Shape;41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4" name="Google Shape;41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5" name="Google Shape;41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" name="Google Shape;41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" name="Google Shape;41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8" name="Google Shape;41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7" name="Google Shape;42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3" name="Google Shape;433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8" name="Google Shape;438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9" name="Google Shape;439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40" name="Google Shape;440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9" name="Google Shape;449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Relationship Id="rId5" Type="http://schemas.openxmlformats.org/officeDocument/2006/relationships/image" Target="../media/image31.gif"/><Relationship Id="rId6" Type="http://schemas.openxmlformats.org/officeDocument/2006/relationships/image" Target="../media/image23.png"/><Relationship Id="rId7" Type="http://schemas.openxmlformats.org/officeDocument/2006/relationships/image" Target="../media/image34.png"/><Relationship Id="rId8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38.png"/><Relationship Id="rId9" Type="http://schemas.openxmlformats.org/officeDocument/2006/relationships/image" Target="../media/image11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Relationship Id="rId7" Type="http://schemas.openxmlformats.org/officeDocument/2006/relationships/image" Target="../media/image20.png"/><Relationship Id="rId8" Type="http://schemas.openxmlformats.org/officeDocument/2006/relationships/image" Target="../media/image8.png"/><Relationship Id="rId11" Type="http://schemas.openxmlformats.org/officeDocument/2006/relationships/image" Target="../media/image45.png"/><Relationship Id="rId10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.jpg"/><Relationship Id="rId11" Type="http://schemas.openxmlformats.org/officeDocument/2006/relationships/image" Target="../media/image4.png"/><Relationship Id="rId10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5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gif"/><Relationship Id="rId4" Type="http://schemas.openxmlformats.org/officeDocument/2006/relationships/image" Target="../media/image5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Relationship Id="rId7" Type="http://schemas.openxmlformats.org/officeDocument/2006/relationships/image" Target="../media/image31.gif"/><Relationship Id="rId8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59.png"/><Relationship Id="rId5" Type="http://schemas.openxmlformats.org/officeDocument/2006/relationships/image" Target="../media/image5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gif"/><Relationship Id="rId4" Type="http://schemas.openxmlformats.org/officeDocument/2006/relationships/image" Target="../media/image46.png"/><Relationship Id="rId5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6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47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60.png"/><Relationship Id="rId8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2.png"/><Relationship Id="rId4" Type="http://schemas.openxmlformats.org/officeDocument/2006/relationships/image" Target="../media/image80.png"/><Relationship Id="rId5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71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63.png"/><Relationship Id="rId10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73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67.png"/><Relationship Id="rId10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7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79.png"/><Relationship Id="rId10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7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2.png"/><Relationship Id="rId10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78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74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75.png"/><Relationship Id="rId10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81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76.png"/><Relationship Id="rId10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86.gif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58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86.gif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4" name="Google Shape;1254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55" name="Google Shape;1255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32"/>
          <p:cNvSpPr txBox="1"/>
          <p:nvPr>
            <p:ph type="ctrTitle"/>
          </p:nvPr>
        </p:nvSpPr>
        <p:spPr>
          <a:xfrm>
            <a:off x="370500" y="929650"/>
            <a:ext cx="8403000" cy="27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Métodos de Búsqueda</a:t>
            </a:r>
            <a:endParaRPr sz="5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SIA - TP1 - Grupo 2</a:t>
            </a:r>
            <a:endParaRPr sz="5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ITBA 2024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8" name="Google Shape;1258;p32"/>
          <p:cNvSpPr txBox="1"/>
          <p:nvPr>
            <p:ph idx="1" type="subTitle"/>
          </p:nvPr>
        </p:nvSpPr>
        <p:spPr>
          <a:xfrm>
            <a:off x="159650" y="4076425"/>
            <a:ext cx="4528800" cy="9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Joaquín Girod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Christian Ijjas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Gianfranco Magliotti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Francisco Ferrutti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41"/>
          <p:cNvSpPr txBox="1"/>
          <p:nvPr>
            <p:ph type="title"/>
          </p:nvPr>
        </p:nvSpPr>
        <p:spPr>
          <a:xfrm>
            <a:off x="707525" y="406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Rotaciones</a:t>
            </a:r>
            <a:endParaRPr/>
          </a:p>
        </p:txBody>
      </p:sp>
      <p:sp>
        <p:nvSpPr>
          <p:cNvPr id="1455" name="Google Shape;1455;p41"/>
          <p:cNvSpPr txBox="1"/>
          <p:nvPr>
            <p:ph idx="5" type="subTitle"/>
          </p:nvPr>
        </p:nvSpPr>
        <p:spPr>
          <a:xfrm>
            <a:off x="1718100" y="936900"/>
            <a:ext cx="5707800" cy="11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Llevamos todas las posibles rotaciones a una sola, pues son equivalentes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6" name="Google Shape;14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000" y="2545188"/>
            <a:ext cx="144780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225" y="2540425"/>
            <a:ext cx="14382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1925" y="2545200"/>
            <a:ext cx="144780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275" y="2553013"/>
            <a:ext cx="1413300" cy="1422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41"/>
          <p:cNvSpPr/>
          <p:nvPr/>
        </p:nvSpPr>
        <p:spPr>
          <a:xfrm>
            <a:off x="2184675" y="3039050"/>
            <a:ext cx="595200" cy="450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1" name="Google Shape;1461;p41"/>
          <p:cNvSpPr/>
          <p:nvPr/>
        </p:nvSpPr>
        <p:spPr>
          <a:xfrm>
            <a:off x="4261913" y="3039050"/>
            <a:ext cx="595200" cy="450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2" name="Google Shape;1462;p41"/>
          <p:cNvSpPr/>
          <p:nvPr/>
        </p:nvSpPr>
        <p:spPr>
          <a:xfrm>
            <a:off x="6329600" y="3039025"/>
            <a:ext cx="595200" cy="450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3" name="Google Shape;1463;p41"/>
          <p:cNvSpPr/>
          <p:nvPr/>
        </p:nvSpPr>
        <p:spPr>
          <a:xfrm rot="10800000">
            <a:off x="1302275" y="3975675"/>
            <a:ext cx="6514500" cy="731400"/>
          </a:xfrm>
          <a:prstGeom prst="uturnArrow">
            <a:avLst>
              <a:gd fmla="val 26760" name="adj1"/>
              <a:gd fmla="val 25000" name="adj2"/>
              <a:gd fmla="val 30888" name="adj3"/>
              <a:gd fmla="val 69112" name="adj4"/>
              <a:gd fmla="val 100000" name="adj5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4" name="Google Shape;1464;p41"/>
          <p:cNvSpPr txBox="1"/>
          <p:nvPr/>
        </p:nvSpPr>
        <p:spPr>
          <a:xfrm>
            <a:off x="2184700" y="3039050"/>
            <a:ext cx="59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+90°</a:t>
            </a:r>
            <a:endParaRPr sz="1000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65" name="Google Shape;1465;p41"/>
          <p:cNvSpPr txBox="1"/>
          <p:nvPr/>
        </p:nvSpPr>
        <p:spPr>
          <a:xfrm>
            <a:off x="4274400" y="3039025"/>
            <a:ext cx="59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+90°</a:t>
            </a:r>
            <a:endParaRPr sz="1000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66" name="Google Shape;1466;p41"/>
          <p:cNvSpPr txBox="1"/>
          <p:nvPr/>
        </p:nvSpPr>
        <p:spPr>
          <a:xfrm>
            <a:off x="6329613" y="3039025"/>
            <a:ext cx="59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+90°</a:t>
            </a:r>
            <a:endParaRPr sz="1000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67" name="Google Shape;1467;p41"/>
          <p:cNvSpPr txBox="1"/>
          <p:nvPr/>
        </p:nvSpPr>
        <p:spPr>
          <a:xfrm>
            <a:off x="4274388" y="4386175"/>
            <a:ext cx="59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+90°</a:t>
            </a:r>
            <a:endParaRPr sz="1000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1468" name="Google Shape;146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2"/>
          <p:cNvSpPr txBox="1"/>
          <p:nvPr>
            <p:ph type="title"/>
          </p:nvPr>
        </p:nvSpPr>
        <p:spPr>
          <a:xfrm>
            <a:off x="707525" y="175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Acción</a:t>
            </a:r>
            <a:endParaRPr/>
          </a:p>
        </p:txBody>
      </p:sp>
      <p:sp>
        <p:nvSpPr>
          <p:cNvPr id="1474" name="Google Shape;1474;p42"/>
          <p:cNvSpPr txBox="1"/>
          <p:nvPr>
            <p:ph idx="5" type="subTitle"/>
          </p:nvPr>
        </p:nvSpPr>
        <p:spPr>
          <a:xfrm>
            <a:off x="1718100" y="1142421"/>
            <a:ext cx="570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¿Quién realiza la acción?</a:t>
            </a:r>
            <a:endParaRPr/>
          </a:p>
        </p:txBody>
      </p:sp>
      <p:sp>
        <p:nvSpPr>
          <p:cNvPr id="1475" name="Google Shape;1475;p42"/>
          <p:cNvSpPr/>
          <p:nvPr/>
        </p:nvSpPr>
        <p:spPr>
          <a:xfrm>
            <a:off x="4214063" y="2831825"/>
            <a:ext cx="595200" cy="450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6" name="Google Shape;1476;p42"/>
          <p:cNvSpPr txBox="1"/>
          <p:nvPr/>
        </p:nvSpPr>
        <p:spPr>
          <a:xfrm>
            <a:off x="4214088" y="2831825"/>
            <a:ext cx="59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477" name="Google Shape;1477;p42"/>
          <p:cNvPicPr preferRelativeResize="0"/>
          <p:nvPr/>
        </p:nvPicPr>
        <p:blipFill rotWithShape="1">
          <a:blip r:embed="rId3">
            <a:alphaModFix/>
          </a:blip>
          <a:srcRect b="880" l="1863" r="1592" t="1300"/>
          <a:stretch/>
        </p:blipFill>
        <p:spPr>
          <a:xfrm>
            <a:off x="5691650" y="21089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42"/>
          <p:cNvPicPr preferRelativeResize="0"/>
          <p:nvPr/>
        </p:nvPicPr>
        <p:blipFill rotWithShape="1">
          <a:blip r:embed="rId4">
            <a:alphaModFix/>
          </a:blip>
          <a:srcRect b="1814" l="2500" r="3151" t="2683"/>
          <a:stretch/>
        </p:blipFill>
        <p:spPr>
          <a:xfrm>
            <a:off x="1318750" y="2174050"/>
            <a:ext cx="2012950" cy="20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/>
          <p:nvPr>
            <p:ph type="title"/>
          </p:nvPr>
        </p:nvSpPr>
        <p:spPr>
          <a:xfrm>
            <a:off x="1911150" y="336375"/>
            <a:ext cx="53217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Heurísticas propuestas</a:t>
            </a:r>
            <a:endParaRPr/>
          </a:p>
        </p:txBody>
      </p:sp>
      <p:sp>
        <p:nvSpPr>
          <p:cNvPr id="1485" name="Google Shape;1485;p43"/>
          <p:cNvSpPr txBox="1"/>
          <p:nvPr>
            <p:ph idx="5" type="subTitle"/>
          </p:nvPr>
        </p:nvSpPr>
        <p:spPr>
          <a:xfrm>
            <a:off x="1392194" y="1103216"/>
            <a:ext cx="15942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Manhattan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6" name="Google Shape;148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7" name="Google Shape;14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54" y="1556216"/>
            <a:ext cx="1347425" cy="133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8" name="Google Shape;1488;p43"/>
          <p:cNvCxnSpPr/>
          <p:nvPr/>
        </p:nvCxnSpPr>
        <p:spPr>
          <a:xfrm rot="10800000">
            <a:off x="2610254" y="2250991"/>
            <a:ext cx="0" cy="39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43"/>
          <p:cNvCxnSpPr/>
          <p:nvPr/>
        </p:nvCxnSpPr>
        <p:spPr>
          <a:xfrm rot="10800000">
            <a:off x="2188029" y="2266441"/>
            <a:ext cx="429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p43"/>
          <p:cNvCxnSpPr/>
          <p:nvPr/>
        </p:nvCxnSpPr>
        <p:spPr>
          <a:xfrm rot="10800000">
            <a:off x="2188029" y="1821116"/>
            <a:ext cx="0" cy="45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1" name="Google Shape;1491;p43"/>
          <p:cNvSpPr txBox="1"/>
          <p:nvPr>
            <p:ph idx="5" type="subTitle"/>
          </p:nvPr>
        </p:nvSpPr>
        <p:spPr>
          <a:xfrm>
            <a:off x="6345075" y="1127238"/>
            <a:ext cx="1433700" cy="5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Misplaced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2" name="Google Shape;14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136" y="1636638"/>
            <a:ext cx="1347425" cy="13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43"/>
          <p:cNvSpPr/>
          <p:nvPr/>
        </p:nvSpPr>
        <p:spPr>
          <a:xfrm>
            <a:off x="6434661" y="1709688"/>
            <a:ext cx="429900" cy="429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4" name="Google Shape;1494;p43"/>
          <p:cNvSpPr/>
          <p:nvPr/>
        </p:nvSpPr>
        <p:spPr>
          <a:xfrm>
            <a:off x="6426984" y="2090688"/>
            <a:ext cx="429900" cy="429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5" name="Google Shape;1495;p43"/>
          <p:cNvSpPr/>
          <p:nvPr/>
        </p:nvSpPr>
        <p:spPr>
          <a:xfrm>
            <a:off x="6426984" y="2471688"/>
            <a:ext cx="429900" cy="429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6" name="Google Shape;1496;p43"/>
          <p:cNvSpPr/>
          <p:nvPr/>
        </p:nvSpPr>
        <p:spPr>
          <a:xfrm>
            <a:off x="6831015" y="2487041"/>
            <a:ext cx="429900" cy="429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7" name="Google Shape;1497;p43"/>
          <p:cNvSpPr/>
          <p:nvPr/>
        </p:nvSpPr>
        <p:spPr>
          <a:xfrm>
            <a:off x="7242722" y="2487041"/>
            <a:ext cx="429900" cy="429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8" name="Google Shape;1498;p43"/>
          <p:cNvSpPr/>
          <p:nvPr/>
        </p:nvSpPr>
        <p:spPr>
          <a:xfrm>
            <a:off x="7242722" y="2106041"/>
            <a:ext cx="429900" cy="429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43"/>
          <p:cNvSpPr/>
          <p:nvPr/>
        </p:nvSpPr>
        <p:spPr>
          <a:xfrm>
            <a:off x="7242722" y="1725041"/>
            <a:ext cx="429900" cy="429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0" name="Google Shape;1500;p43"/>
          <p:cNvSpPr/>
          <p:nvPr/>
        </p:nvSpPr>
        <p:spPr>
          <a:xfrm>
            <a:off x="6861722" y="2106041"/>
            <a:ext cx="429900" cy="429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1" name="Google Shape;1501;p43"/>
          <p:cNvPicPr preferRelativeResize="0"/>
          <p:nvPr/>
        </p:nvPicPr>
        <p:blipFill rotWithShape="1">
          <a:blip r:embed="rId4">
            <a:alphaModFix/>
          </a:blip>
          <a:srcRect b="1814" l="2500" r="3151" t="2683"/>
          <a:stretch/>
        </p:blipFill>
        <p:spPr>
          <a:xfrm>
            <a:off x="477450" y="3146459"/>
            <a:ext cx="1433700" cy="1426916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43"/>
          <p:cNvSpPr txBox="1"/>
          <p:nvPr/>
        </p:nvSpPr>
        <p:spPr>
          <a:xfrm>
            <a:off x="390800" y="4664450"/>
            <a:ext cx="14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manhattan=0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3" name="Google Shape;1503;p43"/>
          <p:cNvSpPr txBox="1"/>
          <p:nvPr/>
        </p:nvSpPr>
        <p:spPr>
          <a:xfrm>
            <a:off x="2481300" y="4664450"/>
            <a:ext cx="14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manhattan=8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4" name="Google Shape;1504;p43"/>
          <p:cNvPicPr preferRelativeResize="0"/>
          <p:nvPr/>
        </p:nvPicPr>
        <p:blipFill rotWithShape="1">
          <a:blip r:embed="rId5">
            <a:alphaModFix/>
          </a:blip>
          <a:srcRect b="4052" l="3590" r="5730" t="4043"/>
          <a:stretch/>
        </p:blipFill>
        <p:spPr>
          <a:xfrm>
            <a:off x="2481300" y="3146450"/>
            <a:ext cx="1433700" cy="14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43"/>
          <p:cNvPicPr preferRelativeResize="0"/>
          <p:nvPr/>
        </p:nvPicPr>
        <p:blipFill rotWithShape="1">
          <a:blip r:embed="rId4">
            <a:alphaModFix/>
          </a:blip>
          <a:srcRect b="1814" l="2500" r="3151" t="2683"/>
          <a:stretch/>
        </p:blipFill>
        <p:spPr>
          <a:xfrm>
            <a:off x="5370525" y="3146459"/>
            <a:ext cx="1433700" cy="1426916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43"/>
          <p:cNvSpPr txBox="1"/>
          <p:nvPr/>
        </p:nvSpPr>
        <p:spPr>
          <a:xfrm>
            <a:off x="5283875" y="4664450"/>
            <a:ext cx="14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misplaced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=0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7" name="Google Shape;1507;p43"/>
          <p:cNvSpPr txBox="1"/>
          <p:nvPr/>
        </p:nvSpPr>
        <p:spPr>
          <a:xfrm>
            <a:off x="7374375" y="4664450"/>
            <a:ext cx="14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misplaced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8" name="Google Shape;1508;p43"/>
          <p:cNvPicPr preferRelativeResize="0"/>
          <p:nvPr/>
        </p:nvPicPr>
        <p:blipFill rotWithShape="1">
          <a:blip r:embed="rId5">
            <a:alphaModFix/>
          </a:blip>
          <a:srcRect b="4052" l="3590" r="5730" t="4043"/>
          <a:stretch/>
        </p:blipFill>
        <p:spPr>
          <a:xfrm>
            <a:off x="7374375" y="3146450"/>
            <a:ext cx="1433700" cy="14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44"/>
          <p:cNvSpPr txBox="1"/>
          <p:nvPr>
            <p:ph type="title"/>
          </p:nvPr>
        </p:nvSpPr>
        <p:spPr>
          <a:xfrm>
            <a:off x="254100" y="552100"/>
            <a:ext cx="86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Métodos de búsqueda utilizados</a:t>
            </a:r>
            <a:endParaRPr sz="3600"/>
          </a:p>
        </p:txBody>
      </p:sp>
      <p:sp>
        <p:nvSpPr>
          <p:cNvPr id="1514" name="Google Shape;1514;p44"/>
          <p:cNvSpPr txBox="1"/>
          <p:nvPr>
            <p:ph idx="5" type="subTitle"/>
          </p:nvPr>
        </p:nvSpPr>
        <p:spPr>
          <a:xfrm>
            <a:off x="514600" y="1695550"/>
            <a:ext cx="3161400" cy="10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Greedy</a:t>
            </a:r>
            <a:endParaRPr sz="4800"/>
          </a:p>
        </p:txBody>
      </p:sp>
      <p:sp>
        <p:nvSpPr>
          <p:cNvPr id="1515" name="Google Shape;1515;p44"/>
          <p:cNvSpPr txBox="1"/>
          <p:nvPr>
            <p:ph idx="5" type="subTitle"/>
          </p:nvPr>
        </p:nvSpPr>
        <p:spPr>
          <a:xfrm>
            <a:off x="5523900" y="1695550"/>
            <a:ext cx="3366000" cy="10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A*</a:t>
            </a:r>
            <a:endParaRPr sz="4800"/>
          </a:p>
        </p:txBody>
      </p:sp>
      <p:sp>
        <p:nvSpPr>
          <p:cNvPr id="1516" name="Google Shape;1516;p44"/>
          <p:cNvSpPr/>
          <p:nvPr/>
        </p:nvSpPr>
        <p:spPr>
          <a:xfrm rot="-5400000">
            <a:off x="1789600" y="1462600"/>
            <a:ext cx="611400" cy="3220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7" name="Google Shape;1517;p44"/>
          <p:cNvSpPr txBox="1"/>
          <p:nvPr>
            <p:ph idx="5" type="subTitle"/>
          </p:nvPr>
        </p:nvSpPr>
        <p:spPr>
          <a:xfrm>
            <a:off x="485050" y="3337900"/>
            <a:ext cx="3504600" cy="13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Manhattan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Misplaced</a:t>
            </a:r>
            <a:endParaRPr sz="3600"/>
          </a:p>
        </p:txBody>
      </p:sp>
      <p:sp>
        <p:nvSpPr>
          <p:cNvPr id="1518" name="Google Shape;1518;p44"/>
          <p:cNvSpPr/>
          <p:nvPr/>
        </p:nvSpPr>
        <p:spPr>
          <a:xfrm rot="-5400000">
            <a:off x="6759150" y="1462600"/>
            <a:ext cx="611400" cy="3220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9" name="Google Shape;1519;p44"/>
          <p:cNvSpPr txBox="1"/>
          <p:nvPr>
            <p:ph idx="5" type="subTitle"/>
          </p:nvPr>
        </p:nvSpPr>
        <p:spPr>
          <a:xfrm>
            <a:off x="5454600" y="3337900"/>
            <a:ext cx="3504600" cy="13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Manhattan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Misplaced</a:t>
            </a:r>
            <a:endParaRPr sz="3600"/>
          </a:p>
        </p:txBody>
      </p:sp>
      <p:sp>
        <p:nvSpPr>
          <p:cNvPr id="1520" name="Google Shape;152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5"/>
          <p:cNvSpPr txBox="1"/>
          <p:nvPr>
            <p:ph idx="2" type="title"/>
          </p:nvPr>
        </p:nvSpPr>
        <p:spPr>
          <a:xfrm>
            <a:off x="720000" y="1496250"/>
            <a:ext cx="1476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526" name="Google Shape;1526;p4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4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45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45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45"/>
          <p:cNvSpPr txBox="1"/>
          <p:nvPr>
            <p:ph type="title"/>
          </p:nvPr>
        </p:nvSpPr>
        <p:spPr>
          <a:xfrm>
            <a:off x="720000" y="2277975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y análisis</a:t>
            </a:r>
            <a:endParaRPr/>
          </a:p>
        </p:txBody>
      </p:sp>
      <p:grpSp>
        <p:nvGrpSpPr>
          <p:cNvPr id="1531" name="Google Shape;1531;p4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32" name="Google Shape;1532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Google Shape;1534;p4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535" name="Google Shape;1535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7" name="Google Shape;1537;p4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538" name="Google Shape;1538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0" name="Google Shape;1540;p45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45"/>
          <p:cNvSpPr/>
          <p:nvPr/>
        </p:nvSpPr>
        <p:spPr>
          <a:xfrm rot="5400000">
            <a:off x="2047085" y="1577999"/>
            <a:ext cx="782700" cy="678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2" name="Google Shape;1542;p45"/>
          <p:cNvGrpSpPr/>
          <p:nvPr/>
        </p:nvGrpSpPr>
        <p:grpSpPr>
          <a:xfrm>
            <a:off x="2217702" y="1682725"/>
            <a:ext cx="441601" cy="468755"/>
            <a:chOff x="1326600" y="897050"/>
            <a:chExt cx="539525" cy="572700"/>
          </a:xfrm>
        </p:grpSpPr>
        <p:sp>
          <p:nvSpPr>
            <p:cNvPr id="1543" name="Google Shape;1543;p45"/>
            <p:cNvSpPr/>
            <p:nvPr/>
          </p:nvSpPr>
          <p:spPr>
            <a:xfrm>
              <a:off x="1331100" y="897050"/>
              <a:ext cx="531600" cy="572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544" name="Google Shape;1544;p45"/>
            <p:cNvCxnSpPr/>
            <p:nvPr/>
          </p:nvCxnSpPr>
          <p:spPr>
            <a:xfrm>
              <a:off x="1498425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5" name="Google Shape;1545;p45"/>
            <p:cNvCxnSpPr/>
            <p:nvPr/>
          </p:nvCxnSpPr>
          <p:spPr>
            <a:xfrm>
              <a:off x="1678350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6" name="Google Shape;1546;p45"/>
            <p:cNvCxnSpPr/>
            <p:nvPr/>
          </p:nvCxnSpPr>
          <p:spPr>
            <a:xfrm rot="10800000">
              <a:off x="1330025" y="1078850"/>
              <a:ext cx="536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7" name="Google Shape;1547;p45"/>
            <p:cNvCxnSpPr/>
            <p:nvPr/>
          </p:nvCxnSpPr>
          <p:spPr>
            <a:xfrm rot="10800000">
              <a:off x="1326600" y="1284400"/>
              <a:ext cx="537900" cy="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48" name="Google Shape;154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6"/>
          <p:cNvSpPr txBox="1"/>
          <p:nvPr>
            <p:ph type="title"/>
          </p:nvPr>
        </p:nvSpPr>
        <p:spPr>
          <a:xfrm>
            <a:off x="720000" y="85650"/>
            <a:ext cx="77040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Greedy</a:t>
            </a:r>
            <a:endParaRPr sz="5600"/>
          </a:p>
        </p:txBody>
      </p:sp>
      <p:sp>
        <p:nvSpPr>
          <p:cNvPr id="1554" name="Google Shape;1554;p46"/>
          <p:cNvSpPr txBox="1"/>
          <p:nvPr>
            <p:ph idx="5" type="subTitle"/>
          </p:nvPr>
        </p:nvSpPr>
        <p:spPr>
          <a:xfrm>
            <a:off x="780238" y="1122075"/>
            <a:ext cx="7613100" cy="6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Manhattan</a:t>
            </a: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 vs</a:t>
            </a: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 Misplaced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Google Shape;155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6" name="Google Shape;1556;p46"/>
          <p:cNvSpPr txBox="1"/>
          <p:nvPr/>
        </p:nvSpPr>
        <p:spPr>
          <a:xfrm>
            <a:off x="165100" y="4595775"/>
            <a:ext cx="1244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ejec.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7" name="Google Shape;1557;p46"/>
          <p:cNvSpPr txBox="1"/>
          <p:nvPr/>
        </p:nvSpPr>
        <p:spPr>
          <a:xfrm>
            <a:off x="4755575" y="4595775"/>
            <a:ext cx="1244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ejec.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8" name="Google Shape;15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4" y="1940150"/>
            <a:ext cx="4563386" cy="25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541" y="1940162"/>
            <a:ext cx="4184058" cy="25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5" name="Google Shape;1565;p47"/>
          <p:cNvSpPr txBox="1"/>
          <p:nvPr/>
        </p:nvSpPr>
        <p:spPr>
          <a:xfrm>
            <a:off x="932425" y="4661600"/>
            <a:ext cx="152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ejec.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6" name="Google Shape;15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338" y="127175"/>
            <a:ext cx="7261333" cy="43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48"/>
          <p:cNvSpPr txBox="1"/>
          <p:nvPr>
            <p:ph type="title"/>
          </p:nvPr>
        </p:nvSpPr>
        <p:spPr>
          <a:xfrm>
            <a:off x="720000" y="-111575"/>
            <a:ext cx="77040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A*</a:t>
            </a:r>
            <a:endParaRPr sz="6000"/>
          </a:p>
        </p:txBody>
      </p:sp>
      <p:sp>
        <p:nvSpPr>
          <p:cNvPr id="1572" name="Google Shape;1572;p48"/>
          <p:cNvSpPr txBox="1"/>
          <p:nvPr>
            <p:ph idx="5" type="subTitle"/>
          </p:nvPr>
        </p:nvSpPr>
        <p:spPr>
          <a:xfrm>
            <a:off x="765450" y="653125"/>
            <a:ext cx="7613100" cy="6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Manhattan vs </a:t>
            </a: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Misplaced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3" name="Google Shape;1573;p48"/>
          <p:cNvSpPr txBox="1"/>
          <p:nvPr/>
        </p:nvSpPr>
        <p:spPr>
          <a:xfrm>
            <a:off x="229325" y="3550175"/>
            <a:ext cx="83583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Ambos llegaron a una solución con 17 movimientos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74" name="Google Shape;1574;p48"/>
          <p:cNvSpPr txBox="1"/>
          <p:nvPr/>
        </p:nvSpPr>
        <p:spPr>
          <a:xfrm>
            <a:off x="153900" y="4130700"/>
            <a:ext cx="42087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Naturaleza del algoritmo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5" name="Google Shape;1575;p48"/>
          <p:cNvSpPr txBox="1"/>
          <p:nvPr/>
        </p:nvSpPr>
        <p:spPr>
          <a:xfrm>
            <a:off x="4099450" y="3980782"/>
            <a:ext cx="51972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Intuición: a más casos, mayor tiempo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Star = óptimo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6" name="Google Shape;157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7" name="Google Shape;15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75" y="1256075"/>
            <a:ext cx="3465675" cy="230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149" y="1260614"/>
            <a:ext cx="3841108" cy="23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9"/>
          <p:cNvSpPr txBox="1"/>
          <p:nvPr>
            <p:ph idx="2" type="title"/>
          </p:nvPr>
        </p:nvSpPr>
        <p:spPr>
          <a:xfrm>
            <a:off x="720000" y="1496250"/>
            <a:ext cx="153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584" name="Google Shape;1584;p4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49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49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49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49"/>
          <p:cNvSpPr txBox="1"/>
          <p:nvPr>
            <p:ph type="title"/>
          </p:nvPr>
        </p:nvSpPr>
        <p:spPr>
          <a:xfrm>
            <a:off x="720000" y="2277975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grpSp>
        <p:nvGrpSpPr>
          <p:cNvPr id="1589" name="Google Shape;1589;p4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90" name="Google Shape;1590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2" name="Google Shape;1592;p49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593" name="Google Shape;1593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5" name="Google Shape;1595;p49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596" name="Google Shape;1596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8" name="Google Shape;1598;p49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49"/>
          <p:cNvSpPr/>
          <p:nvPr/>
        </p:nvSpPr>
        <p:spPr>
          <a:xfrm rot="5400000">
            <a:off x="2424638" y="1578001"/>
            <a:ext cx="782700" cy="678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0" name="Google Shape;1600;p49"/>
          <p:cNvGrpSpPr/>
          <p:nvPr/>
        </p:nvGrpSpPr>
        <p:grpSpPr>
          <a:xfrm>
            <a:off x="2598508" y="1682813"/>
            <a:ext cx="435174" cy="468833"/>
            <a:chOff x="4017435" y="1499912"/>
            <a:chExt cx="315092" cy="359397"/>
          </a:xfrm>
        </p:grpSpPr>
        <p:sp>
          <p:nvSpPr>
            <p:cNvPr id="1601" name="Google Shape;1601;p49"/>
            <p:cNvSpPr/>
            <p:nvPr/>
          </p:nvSpPr>
          <p:spPr>
            <a:xfrm>
              <a:off x="4017816" y="1499912"/>
              <a:ext cx="314710" cy="359397"/>
            </a:xfrm>
            <a:custGeom>
              <a:rect b="b" l="l" r="r" t="t"/>
              <a:pathLst>
                <a:path extrusionOk="0" h="11300" w="9895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4017435" y="1522302"/>
              <a:ext cx="121591" cy="207114"/>
            </a:xfrm>
            <a:custGeom>
              <a:rect b="b" l="l" r="r" t="t"/>
              <a:pathLst>
                <a:path extrusionOk="0" h="6512" w="3823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3" name="Google Shape;160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5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5250743">
            <a:off x="7020324" y="2249596"/>
            <a:ext cx="1552574" cy="13908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50"/>
          <p:cNvSpPr txBox="1"/>
          <p:nvPr>
            <p:ph type="title"/>
          </p:nvPr>
        </p:nvSpPr>
        <p:spPr>
          <a:xfrm>
            <a:off x="894900" y="480550"/>
            <a:ext cx="7354200" cy="1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SOKOBAN</a:t>
            </a:r>
            <a:endParaRPr sz="9600"/>
          </a:p>
        </p:txBody>
      </p:sp>
      <p:grpSp>
        <p:nvGrpSpPr>
          <p:cNvPr id="1610" name="Google Shape;1610;p50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11" name="Google Shape;1611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13" name="Google Shape;1613;p50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2699964">
            <a:off x="8324939" y="292588"/>
            <a:ext cx="652199" cy="6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50"/>
          <p:cNvSpPr/>
          <p:nvPr/>
        </p:nvSpPr>
        <p:spPr>
          <a:xfrm rot="5400000">
            <a:off x="104850" y="862742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5" name="Google Shape;1615;p50"/>
          <p:cNvGrpSpPr/>
          <p:nvPr/>
        </p:nvGrpSpPr>
        <p:grpSpPr>
          <a:xfrm>
            <a:off x="317116" y="990712"/>
            <a:ext cx="531592" cy="572698"/>
            <a:chOff x="4017435" y="1499912"/>
            <a:chExt cx="315092" cy="359397"/>
          </a:xfrm>
        </p:grpSpPr>
        <p:sp>
          <p:nvSpPr>
            <p:cNvPr id="1616" name="Google Shape;1616;p50"/>
            <p:cNvSpPr/>
            <p:nvPr/>
          </p:nvSpPr>
          <p:spPr>
            <a:xfrm>
              <a:off x="4017816" y="1499912"/>
              <a:ext cx="314710" cy="359397"/>
            </a:xfrm>
            <a:custGeom>
              <a:rect b="b" l="l" r="r" t="t"/>
              <a:pathLst>
                <a:path extrusionOk="0" h="11300" w="9895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4017435" y="1522302"/>
              <a:ext cx="121591" cy="207114"/>
            </a:xfrm>
            <a:custGeom>
              <a:rect b="b" l="l" r="r" t="t"/>
              <a:pathLst>
                <a:path extrusionOk="0" h="6512" w="3823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8" name="Google Shape;1618;p50"/>
          <p:cNvSpPr txBox="1"/>
          <p:nvPr/>
        </p:nvSpPr>
        <p:spPr>
          <a:xfrm>
            <a:off x="2075850" y="2073550"/>
            <a:ext cx="49923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un videojuego que utiliza mapas o tableros de diversos tamaños y configuraciones. El jugador, usualmente representado cómo una persona, debe empujar las cajas a los objetivos. Estas cajas solo pueden ser empujadas a posiciones libres, que no sean paredes u otras cajas. Cada caja se puede empujar a lo sumo 1 espacio y no pueden ser tiradas. El objetivo es llevar las cajas a las posiciones indicadas cómo objetivo.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9" name="Google Shape;161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33"/>
          <p:cNvSpPr txBox="1"/>
          <p:nvPr>
            <p:ph idx="5" type="title"/>
          </p:nvPr>
        </p:nvSpPr>
        <p:spPr>
          <a:xfrm>
            <a:off x="1712787" y="1448247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64" name="Google Shape;1264;p33"/>
          <p:cNvSpPr txBox="1"/>
          <p:nvPr>
            <p:ph idx="6" type="subTitle"/>
          </p:nvPr>
        </p:nvSpPr>
        <p:spPr>
          <a:xfrm>
            <a:off x="2689581" y="1448247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265" name="Google Shape;1265;p33"/>
          <p:cNvSpPr txBox="1"/>
          <p:nvPr>
            <p:ph idx="8" type="title"/>
          </p:nvPr>
        </p:nvSpPr>
        <p:spPr>
          <a:xfrm>
            <a:off x="1712787" y="1934608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66" name="Google Shape;1266;p33"/>
          <p:cNvSpPr txBox="1"/>
          <p:nvPr>
            <p:ph idx="9" type="subTitle"/>
          </p:nvPr>
        </p:nvSpPr>
        <p:spPr>
          <a:xfrm>
            <a:off x="2689588" y="1934613"/>
            <a:ext cx="4699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Resolución práctica</a:t>
            </a:r>
            <a:endParaRPr/>
          </a:p>
        </p:txBody>
      </p:sp>
      <p:sp>
        <p:nvSpPr>
          <p:cNvPr id="1267" name="Google Shape;1267;p33"/>
          <p:cNvSpPr txBox="1"/>
          <p:nvPr>
            <p:ph idx="14" type="title"/>
          </p:nvPr>
        </p:nvSpPr>
        <p:spPr>
          <a:xfrm>
            <a:off x="1717737" y="2417568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68" name="Google Shape;1268;p33"/>
          <p:cNvSpPr txBox="1"/>
          <p:nvPr>
            <p:ph idx="15" type="subTitle"/>
          </p:nvPr>
        </p:nvSpPr>
        <p:spPr>
          <a:xfrm>
            <a:off x="2694540" y="2417563"/>
            <a:ext cx="52143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y análisis</a:t>
            </a:r>
            <a:endParaRPr/>
          </a:p>
        </p:txBody>
      </p:sp>
      <p:pic>
        <p:nvPicPr>
          <p:cNvPr id="1269" name="Google Shape;1269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33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71" name="Google Shape;1271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33"/>
          <p:cNvGrpSpPr/>
          <p:nvPr/>
        </p:nvGrpSpPr>
        <p:grpSpPr>
          <a:xfrm>
            <a:off x="8713975" y="1769250"/>
            <a:ext cx="76825" cy="76800"/>
            <a:chOff x="3104875" y="1099400"/>
            <a:chExt cx="76825" cy="76800"/>
          </a:xfrm>
        </p:grpSpPr>
        <p:sp>
          <p:nvSpPr>
            <p:cNvPr id="1274" name="Google Shape;1274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33"/>
          <p:cNvSpPr txBox="1"/>
          <p:nvPr>
            <p:ph type="title"/>
          </p:nvPr>
        </p:nvSpPr>
        <p:spPr>
          <a:xfrm>
            <a:off x="577150" y="297600"/>
            <a:ext cx="78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 de la presentación</a:t>
            </a:r>
            <a:endParaRPr/>
          </a:p>
        </p:txBody>
      </p:sp>
      <p:sp>
        <p:nvSpPr>
          <p:cNvPr id="1277" name="Google Shape;1277;p33"/>
          <p:cNvSpPr txBox="1"/>
          <p:nvPr>
            <p:ph idx="8" type="title"/>
          </p:nvPr>
        </p:nvSpPr>
        <p:spPr>
          <a:xfrm>
            <a:off x="1710700" y="393507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78" name="Google Shape;1278;p33"/>
          <p:cNvSpPr txBox="1"/>
          <p:nvPr>
            <p:ph idx="9" type="subTitle"/>
          </p:nvPr>
        </p:nvSpPr>
        <p:spPr>
          <a:xfrm>
            <a:off x="2687500" y="3935075"/>
            <a:ext cx="4699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Resolución práctica</a:t>
            </a:r>
            <a:endParaRPr/>
          </a:p>
        </p:txBody>
      </p:sp>
      <p:sp>
        <p:nvSpPr>
          <p:cNvPr id="1279" name="Google Shape;1279;p33"/>
          <p:cNvSpPr txBox="1"/>
          <p:nvPr>
            <p:ph idx="14" type="title"/>
          </p:nvPr>
        </p:nvSpPr>
        <p:spPr>
          <a:xfrm>
            <a:off x="1710700" y="441990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280" name="Google Shape;1280;p33"/>
          <p:cNvSpPr txBox="1"/>
          <p:nvPr>
            <p:ph idx="15" type="subTitle"/>
          </p:nvPr>
        </p:nvSpPr>
        <p:spPr>
          <a:xfrm>
            <a:off x="2687502" y="4419900"/>
            <a:ext cx="48993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y análisis</a:t>
            </a:r>
            <a:endParaRPr/>
          </a:p>
        </p:txBody>
      </p:sp>
      <p:sp>
        <p:nvSpPr>
          <p:cNvPr id="1281" name="Google Shape;1281;p33"/>
          <p:cNvSpPr txBox="1"/>
          <p:nvPr>
            <p:ph idx="5" type="title"/>
          </p:nvPr>
        </p:nvSpPr>
        <p:spPr>
          <a:xfrm>
            <a:off x="1710700" y="345136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2" name="Google Shape;1282;p33"/>
          <p:cNvSpPr txBox="1"/>
          <p:nvPr>
            <p:ph idx="6" type="subTitle"/>
          </p:nvPr>
        </p:nvSpPr>
        <p:spPr>
          <a:xfrm>
            <a:off x="2687494" y="345136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283" name="Google Shape;1283;p33"/>
          <p:cNvSpPr txBox="1"/>
          <p:nvPr>
            <p:ph idx="6" type="subTitle"/>
          </p:nvPr>
        </p:nvSpPr>
        <p:spPr>
          <a:xfrm>
            <a:off x="1235163" y="1024425"/>
            <a:ext cx="1946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8-PUZZLE</a:t>
            </a:r>
            <a:endParaRPr/>
          </a:p>
        </p:txBody>
      </p:sp>
      <p:sp>
        <p:nvSpPr>
          <p:cNvPr id="1284" name="Google Shape;1284;p33"/>
          <p:cNvSpPr txBox="1"/>
          <p:nvPr>
            <p:ph idx="6" type="subTitle"/>
          </p:nvPr>
        </p:nvSpPr>
        <p:spPr>
          <a:xfrm>
            <a:off x="1235163" y="3003200"/>
            <a:ext cx="19461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SOKOBAN</a:t>
            </a:r>
            <a:endParaRPr/>
          </a:p>
        </p:txBody>
      </p:sp>
      <p:sp>
        <p:nvSpPr>
          <p:cNvPr id="1285" name="Google Shape;1285;p33"/>
          <p:cNvSpPr/>
          <p:nvPr/>
        </p:nvSpPr>
        <p:spPr>
          <a:xfrm rot="5400000">
            <a:off x="538903" y="2997347"/>
            <a:ext cx="572700" cy="496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6" name="Google Shape;1286;p33"/>
          <p:cNvGrpSpPr/>
          <p:nvPr/>
        </p:nvGrpSpPr>
        <p:grpSpPr>
          <a:xfrm>
            <a:off x="666122" y="3073936"/>
            <a:ext cx="318432" cy="343044"/>
            <a:chOff x="4017435" y="1499912"/>
            <a:chExt cx="315092" cy="359397"/>
          </a:xfrm>
        </p:grpSpPr>
        <p:sp>
          <p:nvSpPr>
            <p:cNvPr id="1287" name="Google Shape;1287;p33"/>
            <p:cNvSpPr/>
            <p:nvPr/>
          </p:nvSpPr>
          <p:spPr>
            <a:xfrm>
              <a:off x="4017816" y="1499912"/>
              <a:ext cx="314710" cy="359397"/>
            </a:xfrm>
            <a:custGeom>
              <a:rect b="b" l="l" r="r" t="t"/>
              <a:pathLst>
                <a:path extrusionOk="0" h="11300" w="9895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4017435" y="1522302"/>
              <a:ext cx="121591" cy="207114"/>
            </a:xfrm>
            <a:custGeom>
              <a:rect b="b" l="l" r="r" t="t"/>
              <a:pathLst>
                <a:path extrusionOk="0" h="6512" w="3823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33"/>
          <p:cNvSpPr/>
          <p:nvPr/>
        </p:nvSpPr>
        <p:spPr>
          <a:xfrm rot="5400000">
            <a:off x="538901" y="1018575"/>
            <a:ext cx="572700" cy="4962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0" name="Google Shape;1290;p33"/>
          <p:cNvGrpSpPr/>
          <p:nvPr/>
        </p:nvGrpSpPr>
        <p:grpSpPr>
          <a:xfrm>
            <a:off x="663651" y="1095091"/>
            <a:ext cx="323068" cy="342933"/>
            <a:chOff x="1326600" y="897050"/>
            <a:chExt cx="539525" cy="572700"/>
          </a:xfrm>
        </p:grpSpPr>
        <p:sp>
          <p:nvSpPr>
            <p:cNvPr id="1291" name="Google Shape;1291;p33"/>
            <p:cNvSpPr/>
            <p:nvPr/>
          </p:nvSpPr>
          <p:spPr>
            <a:xfrm>
              <a:off x="1331100" y="897050"/>
              <a:ext cx="531600" cy="572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292" name="Google Shape;1292;p33"/>
            <p:cNvCxnSpPr/>
            <p:nvPr/>
          </p:nvCxnSpPr>
          <p:spPr>
            <a:xfrm>
              <a:off x="1498425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3" name="Google Shape;1293;p33"/>
            <p:cNvCxnSpPr/>
            <p:nvPr/>
          </p:nvCxnSpPr>
          <p:spPr>
            <a:xfrm>
              <a:off x="1678350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4" name="Google Shape;1294;p33"/>
            <p:cNvCxnSpPr/>
            <p:nvPr/>
          </p:nvCxnSpPr>
          <p:spPr>
            <a:xfrm rot="10800000">
              <a:off x="1330025" y="1078850"/>
              <a:ext cx="536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5" name="Google Shape;1295;p33"/>
            <p:cNvCxnSpPr/>
            <p:nvPr/>
          </p:nvCxnSpPr>
          <p:spPr>
            <a:xfrm rot="10800000">
              <a:off x="1326600" y="1284400"/>
              <a:ext cx="537900" cy="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96" name="Google Shape;129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1"/>
          <p:cNvSpPr txBox="1"/>
          <p:nvPr>
            <p:ph idx="2" type="title"/>
          </p:nvPr>
        </p:nvSpPr>
        <p:spPr>
          <a:xfrm>
            <a:off x="720000" y="1496250"/>
            <a:ext cx="153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625" name="Google Shape;1625;p51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51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51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51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51"/>
          <p:cNvSpPr txBox="1"/>
          <p:nvPr>
            <p:ph type="title"/>
          </p:nvPr>
        </p:nvSpPr>
        <p:spPr>
          <a:xfrm>
            <a:off x="720000" y="2277975"/>
            <a:ext cx="7351800" cy="7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Resolución práctica</a:t>
            </a:r>
            <a:endParaRPr/>
          </a:p>
        </p:txBody>
      </p:sp>
      <p:grpSp>
        <p:nvGrpSpPr>
          <p:cNvPr id="1630" name="Google Shape;1630;p51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631" name="Google Shape;1631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3" name="Google Shape;1633;p51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634" name="Google Shape;1634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6" name="Google Shape;1636;p51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637" name="Google Shape;1637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9" name="Google Shape;1639;p51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51"/>
          <p:cNvSpPr/>
          <p:nvPr/>
        </p:nvSpPr>
        <p:spPr>
          <a:xfrm rot="5400000">
            <a:off x="2424638" y="1578001"/>
            <a:ext cx="782700" cy="678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1" name="Google Shape;1641;p51"/>
          <p:cNvGrpSpPr/>
          <p:nvPr/>
        </p:nvGrpSpPr>
        <p:grpSpPr>
          <a:xfrm>
            <a:off x="2598508" y="1682813"/>
            <a:ext cx="435174" cy="468833"/>
            <a:chOff x="4017435" y="1499912"/>
            <a:chExt cx="315092" cy="359397"/>
          </a:xfrm>
        </p:grpSpPr>
        <p:sp>
          <p:nvSpPr>
            <p:cNvPr id="1642" name="Google Shape;1642;p51"/>
            <p:cNvSpPr/>
            <p:nvPr/>
          </p:nvSpPr>
          <p:spPr>
            <a:xfrm>
              <a:off x="4017816" y="1499912"/>
              <a:ext cx="314710" cy="359397"/>
            </a:xfrm>
            <a:custGeom>
              <a:rect b="b" l="l" r="r" t="t"/>
              <a:pathLst>
                <a:path extrusionOk="0" h="11300" w="9895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4017435" y="1522302"/>
              <a:ext cx="121591" cy="207114"/>
            </a:xfrm>
            <a:custGeom>
              <a:rect b="b" l="l" r="r" t="t"/>
              <a:pathLst>
                <a:path extrusionOk="0" h="6512" w="3823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4" name="Google Shape;164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52"/>
          <p:cNvSpPr txBox="1"/>
          <p:nvPr>
            <p:ph type="title"/>
          </p:nvPr>
        </p:nvSpPr>
        <p:spPr>
          <a:xfrm>
            <a:off x="1752325" y="224750"/>
            <a:ext cx="56394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Objetivo: llevar las cajas a los objetivos</a:t>
            </a:r>
            <a:endParaRPr sz="3000"/>
          </a:p>
        </p:txBody>
      </p:sp>
      <p:sp>
        <p:nvSpPr>
          <p:cNvPr id="1650" name="Google Shape;1650;p52"/>
          <p:cNvSpPr txBox="1"/>
          <p:nvPr/>
        </p:nvSpPr>
        <p:spPr>
          <a:xfrm>
            <a:off x="1752375" y="1266675"/>
            <a:ext cx="563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a.k.a ganar y aparecer en el leaderboard mundial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1" name="Google Shape;16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288" y="1821063"/>
            <a:ext cx="39338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3" name="Google Shape;165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231" y="3331350"/>
            <a:ext cx="615900" cy="62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4" name="Google Shape;1654;p52"/>
          <p:cNvSpPr/>
          <p:nvPr/>
        </p:nvSpPr>
        <p:spPr>
          <a:xfrm>
            <a:off x="2368075" y="3603900"/>
            <a:ext cx="390300" cy="75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53"/>
          <p:cNvSpPr txBox="1"/>
          <p:nvPr>
            <p:ph type="title"/>
          </p:nvPr>
        </p:nvSpPr>
        <p:spPr>
          <a:xfrm>
            <a:off x="64975" y="1479975"/>
            <a:ext cx="4502100" cy="27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Agente solitario, racional (a veces) y con estado interno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Ambiente totalmente observable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Conjunto de acciones discretas y con consecuencias determinísticas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Costo uniforme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0" name="Google Shape;166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1" name="Google Shape;1661;p53"/>
          <p:cNvPicPr preferRelativeResize="0"/>
          <p:nvPr/>
        </p:nvPicPr>
        <p:blipFill rotWithShape="1">
          <a:blip r:embed="rId3">
            <a:alphaModFix/>
          </a:blip>
          <a:srcRect b="1473" l="543" r="671" t="1580"/>
          <a:stretch/>
        </p:blipFill>
        <p:spPr>
          <a:xfrm>
            <a:off x="4567071" y="3142395"/>
            <a:ext cx="3959251" cy="1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53"/>
          <p:cNvPicPr preferRelativeResize="0"/>
          <p:nvPr/>
        </p:nvPicPr>
        <p:blipFill rotWithShape="1">
          <a:blip r:embed="rId4">
            <a:alphaModFix/>
          </a:blip>
          <a:srcRect b="2736" l="685" r="1438" t="2566"/>
          <a:stretch/>
        </p:blipFill>
        <p:spPr>
          <a:xfrm>
            <a:off x="4567076" y="1479985"/>
            <a:ext cx="3924421" cy="1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5839" y="623075"/>
            <a:ext cx="346311" cy="34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9528" y="623078"/>
            <a:ext cx="346311" cy="34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2158" y="623078"/>
            <a:ext cx="346311" cy="34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9524" y="969395"/>
            <a:ext cx="346311" cy="34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5839" y="969395"/>
            <a:ext cx="346311" cy="34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2158" y="969395"/>
            <a:ext cx="346311" cy="34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2158" y="276761"/>
            <a:ext cx="346311" cy="34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9520" y="276761"/>
            <a:ext cx="346311" cy="346317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53"/>
          <p:cNvSpPr/>
          <p:nvPr/>
        </p:nvSpPr>
        <p:spPr>
          <a:xfrm>
            <a:off x="8082030" y="750386"/>
            <a:ext cx="72600" cy="91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2" name="Google Shape;1672;p53"/>
          <p:cNvSpPr/>
          <p:nvPr/>
        </p:nvSpPr>
        <p:spPr>
          <a:xfrm rot="5400000">
            <a:off x="7912648" y="922824"/>
            <a:ext cx="72600" cy="91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3" name="Google Shape;1673;p53"/>
          <p:cNvSpPr/>
          <p:nvPr/>
        </p:nvSpPr>
        <p:spPr>
          <a:xfrm rot="10800000">
            <a:off x="7735881" y="750287"/>
            <a:ext cx="72600" cy="91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4" name="Google Shape;167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5820" y="276761"/>
            <a:ext cx="346325" cy="352015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53"/>
          <p:cNvSpPr/>
          <p:nvPr/>
        </p:nvSpPr>
        <p:spPr>
          <a:xfrm rot="-5400000">
            <a:off x="7912748" y="573806"/>
            <a:ext cx="72600" cy="91800"/>
          </a:xfrm>
          <a:prstGeom prst="chevron">
            <a:avLst>
              <a:gd fmla="val 50000" name="adj"/>
            </a:avLst>
          </a:prstGeom>
          <a:solidFill>
            <a:srgbClr val="980000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53"/>
          <p:cNvSpPr txBox="1"/>
          <p:nvPr/>
        </p:nvSpPr>
        <p:spPr>
          <a:xfrm>
            <a:off x="603450" y="304100"/>
            <a:ext cx="5745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Definiciones Generales</a:t>
            </a:r>
            <a:endParaRPr b="1" sz="2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7" name="Google Shape;1677;p53"/>
          <p:cNvPicPr preferRelativeResize="0"/>
          <p:nvPr/>
        </p:nvPicPr>
        <p:blipFill rotWithShape="1">
          <a:blip r:embed="rId8">
            <a:alphaModFix/>
          </a:blip>
          <a:srcRect b="4591" l="24331" r="23342" t="5721"/>
          <a:stretch/>
        </p:blipFill>
        <p:spPr>
          <a:xfrm rot="3189503">
            <a:off x="-691889" y="4406478"/>
            <a:ext cx="1857375" cy="17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54"/>
          <p:cNvSpPr/>
          <p:nvPr/>
        </p:nvSpPr>
        <p:spPr>
          <a:xfrm>
            <a:off x="2593100" y="1776375"/>
            <a:ext cx="1894200" cy="17700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3" name="Google Shape;1683;p54"/>
          <p:cNvSpPr/>
          <p:nvPr/>
        </p:nvSpPr>
        <p:spPr>
          <a:xfrm>
            <a:off x="5105400" y="1502425"/>
            <a:ext cx="3147000" cy="2153700"/>
          </a:xfrm>
          <a:prstGeom prst="roundRect">
            <a:avLst>
              <a:gd fmla="val 16667" name="adj"/>
            </a:avLst>
          </a:prstGeom>
          <a:solidFill>
            <a:srgbClr val="D7DF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4" name="Google Shape;1684;p54"/>
          <p:cNvSpPr txBox="1"/>
          <p:nvPr>
            <p:ph type="title"/>
          </p:nvPr>
        </p:nvSpPr>
        <p:spPr>
          <a:xfrm>
            <a:off x="716550" y="1356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y Nodos</a:t>
            </a:r>
            <a:endParaRPr/>
          </a:p>
        </p:txBody>
      </p:sp>
      <p:pic>
        <p:nvPicPr>
          <p:cNvPr id="1685" name="Google Shape;1685;p5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803587" y="418844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54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6">
            <a:off x="294156" y="3456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54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142501" y="-445075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226" y="1646764"/>
            <a:ext cx="967800" cy="97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9" name="Google Shape;1689;p54"/>
          <p:cNvCxnSpPr/>
          <p:nvPr/>
        </p:nvCxnSpPr>
        <p:spPr>
          <a:xfrm>
            <a:off x="1518600" y="2240913"/>
            <a:ext cx="1061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0" name="Google Shape;1690;p54"/>
          <p:cNvSpPr txBox="1"/>
          <p:nvPr/>
        </p:nvSpPr>
        <p:spPr>
          <a:xfrm>
            <a:off x="2666150" y="2114341"/>
            <a:ext cx="17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Boxes : {(2, 4)}</a:t>
            </a:r>
            <a:endParaRPr sz="1300">
              <a:solidFill>
                <a:srgbClr val="4056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Player: {(5, 5)}</a:t>
            </a:r>
            <a:endParaRPr sz="13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1" name="Google Shape;1691;p54"/>
          <p:cNvCxnSpPr>
            <a:stCxn id="1692" idx="3"/>
          </p:cNvCxnSpPr>
          <p:nvPr/>
        </p:nvCxnSpPr>
        <p:spPr>
          <a:xfrm>
            <a:off x="1462337" y="3151395"/>
            <a:ext cx="1128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3" name="Google Shape;1693;p54"/>
          <p:cNvSpPr txBox="1"/>
          <p:nvPr/>
        </p:nvSpPr>
        <p:spPr>
          <a:xfrm>
            <a:off x="6974575" y="1962125"/>
            <a:ext cx="134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566D"/>
              </a:buClr>
              <a:buSzPts val="1400"/>
              <a:buFont typeface="Montserrat"/>
              <a:buChar char="+"/>
            </a:pPr>
            <a:r>
              <a:rPr lang="en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Parent</a:t>
            </a:r>
            <a:endParaRPr>
              <a:solidFill>
                <a:srgbClr val="4056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0566D"/>
              </a:buClr>
              <a:buSzPts val="1400"/>
              <a:buFont typeface="Montserrat"/>
              <a:buChar char="+"/>
            </a:pPr>
            <a:r>
              <a:rPr lang="en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Cost</a:t>
            </a:r>
            <a:endParaRPr>
              <a:solidFill>
                <a:srgbClr val="4056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4" name="Google Shape;1694;p54"/>
          <p:cNvSpPr txBox="1"/>
          <p:nvPr/>
        </p:nvSpPr>
        <p:spPr>
          <a:xfrm>
            <a:off x="3164863" y="1776375"/>
            <a:ext cx="8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State</a:t>
            </a:r>
            <a:endParaRPr b="1" sz="1800">
              <a:solidFill>
                <a:srgbClr val="4056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5" name="Google Shape;1695;p54"/>
          <p:cNvSpPr txBox="1"/>
          <p:nvPr/>
        </p:nvSpPr>
        <p:spPr>
          <a:xfrm>
            <a:off x="6195000" y="1490263"/>
            <a:ext cx="96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Node</a:t>
            </a:r>
            <a:endParaRPr b="1" sz="1800">
              <a:solidFill>
                <a:srgbClr val="4056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6" name="Google Shape;1696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662" y="2768175"/>
            <a:ext cx="942925" cy="941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8" name="Google Shape;1698;p54"/>
          <p:cNvCxnSpPr>
            <a:stCxn id="1682" idx="1"/>
            <a:endCxn id="1682" idx="3"/>
          </p:cNvCxnSpPr>
          <p:nvPr/>
        </p:nvCxnSpPr>
        <p:spPr>
          <a:xfrm>
            <a:off x="2593100" y="2661375"/>
            <a:ext cx="1894200" cy="0"/>
          </a:xfrm>
          <a:prstGeom prst="straightConnector1">
            <a:avLst/>
          </a:prstGeom>
          <a:noFill/>
          <a:ln cap="flat" cmpd="sng" w="9525">
            <a:solidFill>
              <a:srgbClr val="4056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54"/>
          <p:cNvSpPr txBox="1"/>
          <p:nvPr/>
        </p:nvSpPr>
        <p:spPr>
          <a:xfrm>
            <a:off x="2669981" y="2684860"/>
            <a:ext cx="1746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Walls: {(0,0), (1, 0)...}</a:t>
            </a:r>
            <a:endParaRPr sz="1300">
              <a:solidFill>
                <a:srgbClr val="4056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Goals: {(1,1)}</a:t>
            </a:r>
            <a:endParaRPr sz="1300">
              <a:solidFill>
                <a:srgbClr val="4056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Deadlocks: {(5, 1)...}</a:t>
            </a:r>
            <a:endParaRPr sz="13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0" name="Google Shape;1700;p54"/>
          <p:cNvSpPr/>
          <p:nvPr/>
        </p:nvSpPr>
        <p:spPr>
          <a:xfrm>
            <a:off x="5160550" y="1886122"/>
            <a:ext cx="1894200" cy="1717500"/>
          </a:xfrm>
          <a:prstGeom prst="roundRect">
            <a:avLst>
              <a:gd fmla="val 16667" name="adj"/>
            </a:avLst>
          </a:prstGeom>
          <a:solidFill>
            <a:srgbClr val="CFD9E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1" name="Google Shape;1701;p54"/>
          <p:cNvSpPr txBox="1"/>
          <p:nvPr/>
        </p:nvSpPr>
        <p:spPr>
          <a:xfrm>
            <a:off x="5233608" y="2171497"/>
            <a:ext cx="174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Boxes : {(2, 4)}</a:t>
            </a:r>
            <a:endParaRPr sz="1300">
              <a:solidFill>
                <a:srgbClr val="4056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Player: {(5, 5)}</a:t>
            </a:r>
            <a:endParaRPr sz="13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2" name="Google Shape;1702;p54"/>
          <p:cNvSpPr txBox="1"/>
          <p:nvPr/>
        </p:nvSpPr>
        <p:spPr>
          <a:xfrm>
            <a:off x="5720721" y="1886131"/>
            <a:ext cx="8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State</a:t>
            </a:r>
            <a:endParaRPr b="1" sz="1800">
              <a:solidFill>
                <a:srgbClr val="4056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3" name="Google Shape;1703;p54"/>
          <p:cNvCxnSpPr>
            <a:stCxn id="1700" idx="1"/>
            <a:endCxn id="1700" idx="3"/>
          </p:cNvCxnSpPr>
          <p:nvPr/>
        </p:nvCxnSpPr>
        <p:spPr>
          <a:xfrm>
            <a:off x="5160550" y="2744872"/>
            <a:ext cx="1894200" cy="0"/>
          </a:xfrm>
          <a:prstGeom prst="straightConnector1">
            <a:avLst/>
          </a:prstGeom>
          <a:noFill/>
          <a:ln cap="flat" cmpd="sng" w="9525">
            <a:solidFill>
              <a:srgbClr val="40566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4" name="Google Shape;1704;p54"/>
          <p:cNvSpPr txBox="1"/>
          <p:nvPr/>
        </p:nvSpPr>
        <p:spPr>
          <a:xfrm>
            <a:off x="5237440" y="2742016"/>
            <a:ext cx="1746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Walls: {(0,0), (1, 0)...}</a:t>
            </a:r>
            <a:endParaRPr sz="1300">
              <a:solidFill>
                <a:srgbClr val="4056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566D"/>
                </a:solidFill>
                <a:latin typeface="Montserrat"/>
                <a:ea typeface="Montserrat"/>
                <a:cs typeface="Montserrat"/>
                <a:sym typeface="Montserrat"/>
              </a:rPr>
              <a:t>Goals: {(1,1)}</a:t>
            </a:r>
            <a:endParaRPr sz="1300">
              <a:solidFill>
                <a:srgbClr val="4056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Deadlocks: {(5, 1)...}</a:t>
            </a:r>
            <a:endParaRPr sz="130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9" name="Google Shape;1709;p5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3189503">
            <a:off x="3643311" y="102165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5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530485" y="23533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55"/>
          <p:cNvSpPr txBox="1"/>
          <p:nvPr>
            <p:ph type="title"/>
          </p:nvPr>
        </p:nvSpPr>
        <p:spPr>
          <a:xfrm>
            <a:off x="4725000" y="1720575"/>
            <a:ext cx="34593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Repetidos y Backtracking</a:t>
            </a:r>
            <a:endParaRPr/>
          </a:p>
        </p:txBody>
      </p:sp>
      <p:sp>
        <p:nvSpPr>
          <p:cNvPr id="1712" name="Google Shape;1712;p55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Todos usan un set de repetidos y para lograr el backtracking se usan estructuras lógicas</a:t>
            </a:r>
            <a:endParaRPr/>
          </a:p>
        </p:txBody>
      </p:sp>
      <p:grpSp>
        <p:nvGrpSpPr>
          <p:cNvPr id="1713" name="Google Shape;1713;p55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714" name="Google Shape;1714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55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717" name="Google Shape;1717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9" name="Google Shape;1719;p55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720" name="Google Shape;1720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22" name="Google Shape;1722;p5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8788535">
            <a:off x="4528226" y="3545437"/>
            <a:ext cx="917219" cy="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4" name="Google Shape;172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50" y="901702"/>
            <a:ext cx="4984174" cy="355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56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3189503">
            <a:off x="3643311" y="1136803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807" y="480203"/>
            <a:ext cx="4116335" cy="33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56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330885" y="23935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56"/>
          <p:cNvSpPr txBox="1"/>
          <p:nvPr>
            <p:ph type="title"/>
          </p:nvPr>
        </p:nvSpPr>
        <p:spPr>
          <a:xfrm>
            <a:off x="4725000" y="1720575"/>
            <a:ext cx="34593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Backtracking Ejemplo</a:t>
            </a:r>
            <a:endParaRPr/>
          </a:p>
        </p:txBody>
      </p:sp>
      <p:grpSp>
        <p:nvGrpSpPr>
          <p:cNvPr id="1733" name="Google Shape;1733;p56"/>
          <p:cNvGrpSpPr/>
          <p:nvPr/>
        </p:nvGrpSpPr>
        <p:grpSpPr>
          <a:xfrm>
            <a:off x="2021525" y="4292800"/>
            <a:ext cx="76825" cy="76800"/>
            <a:chOff x="3104875" y="1099400"/>
            <a:chExt cx="76825" cy="76800"/>
          </a:xfrm>
        </p:grpSpPr>
        <p:sp>
          <p:nvSpPr>
            <p:cNvPr id="1734" name="Google Shape;1734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6" name="Google Shape;1736;p56"/>
          <p:cNvSpPr txBox="1"/>
          <p:nvPr>
            <p:ph idx="1" type="subTitle"/>
          </p:nvPr>
        </p:nvSpPr>
        <p:spPr>
          <a:xfrm>
            <a:off x="5027025" y="2799090"/>
            <a:ext cx="31575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Greedy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idea principal es que un stack permite ir consumiendo nodos que fueron apilados con cierta inteligencia de </a:t>
            </a:r>
            <a:r>
              <a:rPr lang="en"/>
              <a:t>precedencia</a:t>
            </a:r>
            <a:endParaRPr/>
          </a:p>
        </p:txBody>
      </p:sp>
      <p:grpSp>
        <p:nvGrpSpPr>
          <p:cNvPr id="1737" name="Google Shape;1737;p56"/>
          <p:cNvGrpSpPr/>
          <p:nvPr/>
        </p:nvGrpSpPr>
        <p:grpSpPr>
          <a:xfrm>
            <a:off x="5217975" y="1028400"/>
            <a:ext cx="76825" cy="76800"/>
            <a:chOff x="3104875" y="1099400"/>
            <a:chExt cx="76825" cy="76800"/>
          </a:xfrm>
        </p:grpSpPr>
        <p:sp>
          <p:nvSpPr>
            <p:cNvPr id="1738" name="Google Shape;1738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0" name="Google Shape;1740;p56"/>
          <p:cNvGrpSpPr/>
          <p:nvPr/>
        </p:nvGrpSpPr>
        <p:grpSpPr>
          <a:xfrm>
            <a:off x="8058650" y="4046475"/>
            <a:ext cx="76825" cy="76800"/>
            <a:chOff x="3104875" y="1099400"/>
            <a:chExt cx="76825" cy="76800"/>
          </a:xfrm>
        </p:grpSpPr>
        <p:sp>
          <p:nvSpPr>
            <p:cNvPr id="1741" name="Google Shape;1741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43" name="Google Shape;1743;p56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8788535">
            <a:off x="4528226" y="3545437"/>
            <a:ext cx="917219" cy="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5" name="Google Shape;1745;p56"/>
          <p:cNvSpPr/>
          <p:nvPr/>
        </p:nvSpPr>
        <p:spPr>
          <a:xfrm>
            <a:off x="1389975" y="3675937"/>
            <a:ext cx="19308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6" name="Google Shape;1746;p56"/>
          <p:cNvSpPr/>
          <p:nvPr/>
        </p:nvSpPr>
        <p:spPr>
          <a:xfrm>
            <a:off x="3375347" y="3675937"/>
            <a:ext cx="9528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7" name="Google Shape;1747;p56"/>
          <p:cNvSpPr txBox="1"/>
          <p:nvPr/>
        </p:nvSpPr>
        <p:spPr>
          <a:xfrm>
            <a:off x="3358895" y="3726514"/>
            <a:ext cx="100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Sorted Children</a:t>
            </a:r>
            <a:endParaRPr sz="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8" name="Google Shape;1748;p56"/>
          <p:cNvSpPr txBox="1"/>
          <p:nvPr/>
        </p:nvSpPr>
        <p:spPr>
          <a:xfrm>
            <a:off x="1435575" y="3718837"/>
            <a:ext cx="186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Nodos posibles a ser explorados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9" name="Google Shape;1749;p56"/>
          <p:cNvSpPr/>
          <p:nvPr/>
        </p:nvSpPr>
        <p:spPr>
          <a:xfrm>
            <a:off x="1912102" y="1873149"/>
            <a:ext cx="759900" cy="184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0" name="Google Shape;1750;p56"/>
          <p:cNvCxnSpPr>
            <a:stCxn id="1749" idx="4"/>
          </p:cNvCxnSpPr>
          <p:nvPr/>
        </p:nvCxnSpPr>
        <p:spPr>
          <a:xfrm>
            <a:off x="2292052" y="2057349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1" name="Google Shape;1751;p56"/>
          <p:cNvCxnSpPr>
            <a:stCxn id="1749" idx="2"/>
          </p:cNvCxnSpPr>
          <p:nvPr/>
        </p:nvCxnSpPr>
        <p:spPr>
          <a:xfrm flipH="1">
            <a:off x="1381702" y="1965249"/>
            <a:ext cx="530400" cy="17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2" name="Google Shape;1752;p56"/>
          <p:cNvCxnSpPr>
            <a:stCxn id="1749" idx="6"/>
          </p:cNvCxnSpPr>
          <p:nvPr/>
        </p:nvCxnSpPr>
        <p:spPr>
          <a:xfrm>
            <a:off x="2672002" y="1965249"/>
            <a:ext cx="1642500" cy="17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57"/>
          <p:cNvSpPr txBox="1"/>
          <p:nvPr>
            <p:ph type="title"/>
          </p:nvPr>
        </p:nvSpPr>
        <p:spPr>
          <a:xfrm>
            <a:off x="256041" y="302175"/>
            <a:ext cx="14034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M1</a:t>
            </a:r>
            <a:endParaRPr/>
          </a:p>
        </p:txBody>
      </p:sp>
      <p:sp>
        <p:nvSpPr>
          <p:cNvPr id="1758" name="Google Shape;1758;p57"/>
          <p:cNvSpPr txBox="1"/>
          <p:nvPr>
            <p:ph idx="1" type="subTitle"/>
          </p:nvPr>
        </p:nvSpPr>
        <p:spPr>
          <a:xfrm>
            <a:off x="452650" y="1071075"/>
            <a:ext cx="25398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Hace la sumatoria de distancias </a:t>
            </a:r>
            <a:r>
              <a:rPr lang="en"/>
              <a:t>mínimas</a:t>
            </a:r>
            <a:r>
              <a:rPr lang="en"/>
              <a:t> entre cajas y goles </a:t>
            </a:r>
            <a:endParaRPr/>
          </a:p>
        </p:txBody>
      </p:sp>
      <p:sp>
        <p:nvSpPr>
          <p:cNvPr id="1759" name="Google Shape;1759;p57"/>
          <p:cNvSpPr txBox="1"/>
          <p:nvPr>
            <p:ph idx="2" type="title"/>
          </p:nvPr>
        </p:nvSpPr>
        <p:spPr>
          <a:xfrm>
            <a:off x="7660350" y="414250"/>
            <a:ext cx="1280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M2</a:t>
            </a:r>
            <a:endParaRPr/>
          </a:p>
        </p:txBody>
      </p:sp>
      <p:sp>
        <p:nvSpPr>
          <p:cNvPr id="1760" name="Google Shape;1760;p57"/>
          <p:cNvSpPr txBox="1"/>
          <p:nvPr>
            <p:ph idx="3" type="subTitle"/>
          </p:nvPr>
        </p:nvSpPr>
        <p:spPr>
          <a:xfrm>
            <a:off x="6740175" y="1104800"/>
            <a:ext cx="22002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M1 + la distancia mínima del jugador a tocar alguna caja</a:t>
            </a:r>
            <a:endParaRPr/>
          </a:p>
        </p:txBody>
      </p:sp>
      <p:sp>
        <p:nvSpPr>
          <p:cNvPr id="1761" name="Google Shape;1761;p57"/>
          <p:cNvSpPr txBox="1"/>
          <p:nvPr>
            <p:ph idx="4" type="title"/>
          </p:nvPr>
        </p:nvSpPr>
        <p:spPr>
          <a:xfrm>
            <a:off x="301375" y="2494050"/>
            <a:ext cx="13362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M3</a:t>
            </a:r>
            <a:endParaRPr/>
          </a:p>
        </p:txBody>
      </p:sp>
      <p:sp>
        <p:nvSpPr>
          <p:cNvPr id="1762" name="Google Shape;1762;p57"/>
          <p:cNvSpPr txBox="1"/>
          <p:nvPr>
            <p:ph idx="5" type="subTitle"/>
          </p:nvPr>
        </p:nvSpPr>
        <p:spPr>
          <a:xfrm>
            <a:off x="430775" y="3259100"/>
            <a:ext cx="23208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Distancias mínimas entre jugador - tocar caja - destino</a:t>
            </a:r>
            <a:endParaRPr/>
          </a:p>
        </p:txBody>
      </p:sp>
      <p:pic>
        <p:nvPicPr>
          <p:cNvPr id="1763" name="Google Shape;17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425" y="430350"/>
            <a:ext cx="1654325" cy="151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4" name="Google Shape;1764;p57"/>
          <p:cNvCxnSpPr/>
          <p:nvPr/>
        </p:nvCxnSpPr>
        <p:spPr>
          <a:xfrm>
            <a:off x="3381450" y="966500"/>
            <a:ext cx="72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57"/>
          <p:cNvCxnSpPr/>
          <p:nvPr/>
        </p:nvCxnSpPr>
        <p:spPr>
          <a:xfrm>
            <a:off x="3379475" y="968475"/>
            <a:ext cx="723300" cy="1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6" name="Google Shape;1766;p57"/>
          <p:cNvCxnSpPr/>
          <p:nvPr/>
        </p:nvCxnSpPr>
        <p:spPr>
          <a:xfrm>
            <a:off x="3389350" y="964525"/>
            <a:ext cx="7212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57"/>
          <p:cNvCxnSpPr/>
          <p:nvPr/>
        </p:nvCxnSpPr>
        <p:spPr>
          <a:xfrm flipH="1">
            <a:off x="3667925" y="968475"/>
            <a:ext cx="436800" cy="2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57"/>
          <p:cNvCxnSpPr/>
          <p:nvPr/>
        </p:nvCxnSpPr>
        <p:spPr>
          <a:xfrm flipH="1">
            <a:off x="3671950" y="1114700"/>
            <a:ext cx="430800" cy="1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9" name="Google Shape;1769;p57"/>
          <p:cNvCxnSpPr/>
          <p:nvPr/>
        </p:nvCxnSpPr>
        <p:spPr>
          <a:xfrm flipH="1">
            <a:off x="3673975" y="1260925"/>
            <a:ext cx="434700" cy="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0" name="Google Shape;1770;p57"/>
          <p:cNvCxnSpPr/>
          <p:nvPr/>
        </p:nvCxnSpPr>
        <p:spPr>
          <a:xfrm flipH="1" rot="10800000">
            <a:off x="3818175" y="1118550"/>
            <a:ext cx="282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57"/>
          <p:cNvCxnSpPr/>
          <p:nvPr/>
        </p:nvCxnSpPr>
        <p:spPr>
          <a:xfrm flipH="1" rot="10800000">
            <a:off x="3822125" y="972575"/>
            <a:ext cx="282600" cy="2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2" name="Google Shape;17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50" y="443600"/>
            <a:ext cx="1654325" cy="151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3" name="Google Shape;1773;p57"/>
          <p:cNvCxnSpPr/>
          <p:nvPr/>
        </p:nvCxnSpPr>
        <p:spPr>
          <a:xfrm>
            <a:off x="5474875" y="979750"/>
            <a:ext cx="72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57"/>
          <p:cNvCxnSpPr/>
          <p:nvPr/>
        </p:nvCxnSpPr>
        <p:spPr>
          <a:xfrm>
            <a:off x="5472900" y="981725"/>
            <a:ext cx="723300" cy="1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5" name="Google Shape;1775;p57"/>
          <p:cNvCxnSpPr/>
          <p:nvPr/>
        </p:nvCxnSpPr>
        <p:spPr>
          <a:xfrm>
            <a:off x="5482775" y="977775"/>
            <a:ext cx="7212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57"/>
          <p:cNvCxnSpPr/>
          <p:nvPr/>
        </p:nvCxnSpPr>
        <p:spPr>
          <a:xfrm flipH="1">
            <a:off x="5761350" y="981725"/>
            <a:ext cx="436800" cy="2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57"/>
          <p:cNvCxnSpPr/>
          <p:nvPr/>
        </p:nvCxnSpPr>
        <p:spPr>
          <a:xfrm flipH="1">
            <a:off x="5765375" y="1127950"/>
            <a:ext cx="430800" cy="1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57"/>
          <p:cNvCxnSpPr/>
          <p:nvPr/>
        </p:nvCxnSpPr>
        <p:spPr>
          <a:xfrm flipH="1">
            <a:off x="5767400" y="1274175"/>
            <a:ext cx="434700" cy="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57"/>
          <p:cNvCxnSpPr/>
          <p:nvPr/>
        </p:nvCxnSpPr>
        <p:spPr>
          <a:xfrm flipH="1" rot="10800000">
            <a:off x="5911600" y="1131800"/>
            <a:ext cx="282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0" name="Google Shape;1780;p57"/>
          <p:cNvCxnSpPr/>
          <p:nvPr/>
        </p:nvCxnSpPr>
        <p:spPr>
          <a:xfrm flipH="1" rot="10800000">
            <a:off x="5915550" y="985825"/>
            <a:ext cx="282600" cy="2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57"/>
          <p:cNvCxnSpPr/>
          <p:nvPr/>
        </p:nvCxnSpPr>
        <p:spPr>
          <a:xfrm rot="10800000">
            <a:off x="5477650" y="981725"/>
            <a:ext cx="0" cy="58410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p57"/>
          <p:cNvCxnSpPr/>
          <p:nvPr/>
        </p:nvCxnSpPr>
        <p:spPr>
          <a:xfrm flipH="1" rot="10800000">
            <a:off x="5482550" y="1278475"/>
            <a:ext cx="280800" cy="28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p57"/>
          <p:cNvCxnSpPr/>
          <p:nvPr/>
        </p:nvCxnSpPr>
        <p:spPr>
          <a:xfrm flipH="1" rot="10800000">
            <a:off x="5480925" y="1282550"/>
            <a:ext cx="420600" cy="27510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4" name="Google Shape;17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425" y="2574750"/>
            <a:ext cx="1654325" cy="151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5" name="Google Shape;1785;p57"/>
          <p:cNvCxnSpPr/>
          <p:nvPr/>
        </p:nvCxnSpPr>
        <p:spPr>
          <a:xfrm>
            <a:off x="3381450" y="3110900"/>
            <a:ext cx="72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6" name="Google Shape;1786;p57"/>
          <p:cNvCxnSpPr/>
          <p:nvPr/>
        </p:nvCxnSpPr>
        <p:spPr>
          <a:xfrm>
            <a:off x="3379475" y="3112875"/>
            <a:ext cx="723300" cy="1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7" name="Google Shape;1787;p57"/>
          <p:cNvCxnSpPr/>
          <p:nvPr/>
        </p:nvCxnSpPr>
        <p:spPr>
          <a:xfrm>
            <a:off x="3389350" y="3108925"/>
            <a:ext cx="7212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8" name="Google Shape;1788;p57"/>
          <p:cNvCxnSpPr/>
          <p:nvPr/>
        </p:nvCxnSpPr>
        <p:spPr>
          <a:xfrm flipH="1">
            <a:off x="3667925" y="3112875"/>
            <a:ext cx="436800" cy="2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9" name="Google Shape;1789;p57"/>
          <p:cNvCxnSpPr/>
          <p:nvPr/>
        </p:nvCxnSpPr>
        <p:spPr>
          <a:xfrm flipH="1">
            <a:off x="3671950" y="3259100"/>
            <a:ext cx="430800" cy="1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0" name="Google Shape;1790;p57"/>
          <p:cNvCxnSpPr/>
          <p:nvPr/>
        </p:nvCxnSpPr>
        <p:spPr>
          <a:xfrm flipH="1">
            <a:off x="3673975" y="3405325"/>
            <a:ext cx="434700" cy="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1" name="Google Shape;1791;p57"/>
          <p:cNvCxnSpPr/>
          <p:nvPr/>
        </p:nvCxnSpPr>
        <p:spPr>
          <a:xfrm flipH="1" rot="10800000">
            <a:off x="3818175" y="3262950"/>
            <a:ext cx="282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57"/>
          <p:cNvCxnSpPr/>
          <p:nvPr/>
        </p:nvCxnSpPr>
        <p:spPr>
          <a:xfrm flipH="1" rot="10800000">
            <a:off x="3822125" y="3116975"/>
            <a:ext cx="282600" cy="2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3" name="Google Shape;1793;p57"/>
          <p:cNvCxnSpPr/>
          <p:nvPr/>
        </p:nvCxnSpPr>
        <p:spPr>
          <a:xfrm rot="10800000">
            <a:off x="3384225" y="3112875"/>
            <a:ext cx="0" cy="58410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4" name="Google Shape;1794;p57"/>
          <p:cNvCxnSpPr/>
          <p:nvPr/>
        </p:nvCxnSpPr>
        <p:spPr>
          <a:xfrm flipH="1" rot="10800000">
            <a:off x="3389125" y="3409625"/>
            <a:ext cx="280800" cy="28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p57"/>
          <p:cNvCxnSpPr/>
          <p:nvPr/>
        </p:nvCxnSpPr>
        <p:spPr>
          <a:xfrm flipH="1" rot="10800000">
            <a:off x="3387500" y="3413700"/>
            <a:ext cx="420600" cy="27510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57"/>
          <p:cNvSpPr txBox="1"/>
          <p:nvPr/>
        </p:nvSpPr>
        <p:spPr>
          <a:xfrm>
            <a:off x="5021075" y="2574750"/>
            <a:ext cx="432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SMARTHATTAN</a:t>
            </a:r>
            <a:endParaRPr sz="32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97" name="Google Shape;1797;p57"/>
          <p:cNvSpPr txBox="1"/>
          <p:nvPr/>
        </p:nvSpPr>
        <p:spPr>
          <a:xfrm>
            <a:off x="5915550" y="34441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M2 + penalizaciones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8" name="Google Shape;179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58"/>
          <p:cNvSpPr txBox="1"/>
          <p:nvPr>
            <p:ph type="title"/>
          </p:nvPr>
        </p:nvSpPr>
        <p:spPr>
          <a:xfrm>
            <a:off x="284988" y="395075"/>
            <a:ext cx="3439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</a:t>
            </a:r>
            <a:endParaRPr/>
          </a:p>
        </p:txBody>
      </p:sp>
      <p:sp>
        <p:nvSpPr>
          <p:cNvPr id="1804" name="Google Shape;1804;p58"/>
          <p:cNvSpPr txBox="1"/>
          <p:nvPr>
            <p:ph idx="1" type="subTitle"/>
          </p:nvPr>
        </p:nvSpPr>
        <p:spPr>
          <a:xfrm>
            <a:off x="408825" y="1057000"/>
            <a:ext cx="27567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M1 pero usando distancia </a:t>
            </a:r>
            <a:r>
              <a:rPr lang="en"/>
              <a:t>euclidiana.</a:t>
            </a:r>
            <a:endParaRPr/>
          </a:p>
        </p:txBody>
      </p:sp>
      <p:sp>
        <p:nvSpPr>
          <p:cNvPr id="1805" name="Google Shape;1805;p58"/>
          <p:cNvSpPr txBox="1"/>
          <p:nvPr>
            <p:ph idx="2" type="title"/>
          </p:nvPr>
        </p:nvSpPr>
        <p:spPr>
          <a:xfrm>
            <a:off x="4897325" y="1910925"/>
            <a:ext cx="40230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Deadlocks</a:t>
            </a:r>
            <a:endParaRPr/>
          </a:p>
        </p:txBody>
      </p:sp>
      <p:sp>
        <p:nvSpPr>
          <p:cNvPr id="1806" name="Google Shape;1806;p58"/>
          <p:cNvSpPr txBox="1"/>
          <p:nvPr>
            <p:ph idx="3" type="subTitle"/>
          </p:nvPr>
        </p:nvSpPr>
        <p:spPr>
          <a:xfrm>
            <a:off x="6285475" y="2678750"/>
            <a:ext cx="25059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Sólo se consideran deadlocks simples.</a:t>
            </a:r>
            <a:endParaRPr/>
          </a:p>
        </p:txBody>
      </p:sp>
      <p:pic>
        <p:nvPicPr>
          <p:cNvPr id="1807" name="Google Shape;18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975" y="395075"/>
            <a:ext cx="1654325" cy="151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8" name="Google Shape;1808;p58"/>
          <p:cNvCxnSpPr/>
          <p:nvPr/>
        </p:nvCxnSpPr>
        <p:spPr>
          <a:xfrm>
            <a:off x="4178000" y="931225"/>
            <a:ext cx="72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58"/>
          <p:cNvCxnSpPr/>
          <p:nvPr/>
        </p:nvCxnSpPr>
        <p:spPr>
          <a:xfrm>
            <a:off x="4176025" y="933200"/>
            <a:ext cx="723300" cy="1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p58"/>
          <p:cNvCxnSpPr/>
          <p:nvPr/>
        </p:nvCxnSpPr>
        <p:spPr>
          <a:xfrm>
            <a:off x="4185900" y="929250"/>
            <a:ext cx="72120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58"/>
          <p:cNvCxnSpPr/>
          <p:nvPr/>
        </p:nvCxnSpPr>
        <p:spPr>
          <a:xfrm flipH="1">
            <a:off x="4464475" y="933200"/>
            <a:ext cx="436800" cy="2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2" name="Google Shape;1812;p58"/>
          <p:cNvCxnSpPr/>
          <p:nvPr/>
        </p:nvCxnSpPr>
        <p:spPr>
          <a:xfrm flipH="1">
            <a:off x="4468500" y="1079425"/>
            <a:ext cx="430800" cy="1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3" name="Google Shape;1813;p58"/>
          <p:cNvCxnSpPr/>
          <p:nvPr/>
        </p:nvCxnSpPr>
        <p:spPr>
          <a:xfrm flipH="1">
            <a:off x="4470525" y="1225650"/>
            <a:ext cx="434700" cy="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4" name="Google Shape;1814;p58"/>
          <p:cNvCxnSpPr/>
          <p:nvPr/>
        </p:nvCxnSpPr>
        <p:spPr>
          <a:xfrm flipH="1" rot="10800000">
            <a:off x="4614725" y="1083275"/>
            <a:ext cx="282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5" name="Google Shape;1815;p58"/>
          <p:cNvCxnSpPr/>
          <p:nvPr/>
        </p:nvCxnSpPr>
        <p:spPr>
          <a:xfrm flipH="1" rot="10800000">
            <a:off x="4618675" y="937300"/>
            <a:ext cx="282600" cy="2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6" name="Google Shape;1816;p58"/>
          <p:cNvSpPr txBox="1"/>
          <p:nvPr/>
        </p:nvSpPr>
        <p:spPr>
          <a:xfrm>
            <a:off x="408823" y="1803950"/>
            <a:ext cx="2303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Basic</a:t>
            </a:r>
            <a:endParaRPr sz="45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17" name="Google Shape;1817;p58"/>
          <p:cNvSpPr txBox="1"/>
          <p:nvPr/>
        </p:nvSpPr>
        <p:spPr>
          <a:xfrm>
            <a:off x="408813" y="26190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Retorna la cantidad de cajas que no están en un destino.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8" name="Google Shape;1818;p58"/>
          <p:cNvSpPr txBox="1"/>
          <p:nvPr>
            <p:ph type="title"/>
          </p:nvPr>
        </p:nvSpPr>
        <p:spPr>
          <a:xfrm>
            <a:off x="408830" y="3321113"/>
            <a:ext cx="47271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Inadmissible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19" name="Google Shape;1819;p58"/>
          <p:cNvSpPr txBox="1"/>
          <p:nvPr>
            <p:ph idx="3" type="subTitle"/>
          </p:nvPr>
        </p:nvSpPr>
        <p:spPr>
          <a:xfrm>
            <a:off x="482025" y="3996850"/>
            <a:ext cx="39885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Suma distancias manhattan de todas las cajas al jugador y de todas las cajas a todos los goles.</a:t>
            </a:r>
            <a:endParaRPr/>
          </a:p>
        </p:txBody>
      </p:sp>
      <p:sp>
        <p:nvSpPr>
          <p:cNvPr id="1820" name="Google Shape;182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1" name="Google Shape;18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700" y="3408350"/>
            <a:ext cx="1654325" cy="151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2" name="Google Shape;1822;p58"/>
          <p:cNvCxnSpPr/>
          <p:nvPr/>
        </p:nvCxnSpPr>
        <p:spPr>
          <a:xfrm>
            <a:off x="5108725" y="3944500"/>
            <a:ext cx="72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3" name="Google Shape;1823;p58"/>
          <p:cNvCxnSpPr/>
          <p:nvPr/>
        </p:nvCxnSpPr>
        <p:spPr>
          <a:xfrm>
            <a:off x="5106750" y="3946475"/>
            <a:ext cx="723300" cy="138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4" name="Google Shape;1824;p58"/>
          <p:cNvCxnSpPr/>
          <p:nvPr/>
        </p:nvCxnSpPr>
        <p:spPr>
          <a:xfrm>
            <a:off x="5116625" y="3942525"/>
            <a:ext cx="721200" cy="2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p58"/>
          <p:cNvCxnSpPr/>
          <p:nvPr/>
        </p:nvCxnSpPr>
        <p:spPr>
          <a:xfrm flipH="1">
            <a:off x="5395200" y="3946475"/>
            <a:ext cx="436800" cy="28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6" name="Google Shape;1826;p58"/>
          <p:cNvCxnSpPr/>
          <p:nvPr/>
        </p:nvCxnSpPr>
        <p:spPr>
          <a:xfrm flipH="1">
            <a:off x="5399225" y="4092700"/>
            <a:ext cx="430800" cy="144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7" name="Google Shape;1827;p58"/>
          <p:cNvCxnSpPr/>
          <p:nvPr/>
        </p:nvCxnSpPr>
        <p:spPr>
          <a:xfrm flipH="1">
            <a:off x="5401250" y="4238925"/>
            <a:ext cx="434700" cy="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8" name="Google Shape;1828;p58"/>
          <p:cNvCxnSpPr/>
          <p:nvPr/>
        </p:nvCxnSpPr>
        <p:spPr>
          <a:xfrm flipH="1" rot="10800000">
            <a:off x="5545450" y="4096550"/>
            <a:ext cx="282600" cy="140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58"/>
          <p:cNvCxnSpPr/>
          <p:nvPr/>
        </p:nvCxnSpPr>
        <p:spPr>
          <a:xfrm flipH="1" rot="10800000">
            <a:off x="5549400" y="3950575"/>
            <a:ext cx="282600" cy="28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0" name="Google Shape;1830;p58"/>
          <p:cNvCxnSpPr/>
          <p:nvPr/>
        </p:nvCxnSpPr>
        <p:spPr>
          <a:xfrm rot="10800000">
            <a:off x="5111500" y="3946475"/>
            <a:ext cx="0" cy="58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1" name="Google Shape;1831;p58"/>
          <p:cNvCxnSpPr/>
          <p:nvPr/>
        </p:nvCxnSpPr>
        <p:spPr>
          <a:xfrm flipH="1" rot="10800000">
            <a:off x="5116400" y="4243225"/>
            <a:ext cx="280800" cy="28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2" name="Google Shape;1832;p58"/>
          <p:cNvCxnSpPr/>
          <p:nvPr/>
        </p:nvCxnSpPr>
        <p:spPr>
          <a:xfrm flipH="1" rot="10800000">
            <a:off x="5114775" y="4247300"/>
            <a:ext cx="420600" cy="27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3" name="Google Shape;1833;p58"/>
          <p:cNvSpPr txBox="1"/>
          <p:nvPr/>
        </p:nvSpPr>
        <p:spPr>
          <a:xfrm>
            <a:off x="2203275" y="2209425"/>
            <a:ext cx="442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misplaced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8" name="Google Shape;1838;p59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-793936" y="950075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950" y="1687841"/>
            <a:ext cx="1811543" cy="1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4330" y="1939086"/>
            <a:ext cx="2124162" cy="17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551" y="1191610"/>
            <a:ext cx="3715651" cy="34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3" name="Google Shape;1843;p59"/>
          <p:cNvPicPr preferRelativeResize="0"/>
          <p:nvPr/>
        </p:nvPicPr>
        <p:blipFill rotWithShape="1">
          <a:blip r:embed="rId7">
            <a:alphaModFix/>
          </a:blip>
          <a:srcRect b="4591" l="24331" r="23342" t="5721"/>
          <a:stretch/>
        </p:blipFill>
        <p:spPr>
          <a:xfrm rot="3189503">
            <a:off x="2492273" y="35909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59"/>
          <p:cNvPicPr preferRelativeResize="0"/>
          <p:nvPr/>
        </p:nvPicPr>
        <p:blipFill rotWithShape="1">
          <a:blip r:embed="rId8">
            <a:alphaModFix/>
          </a:blip>
          <a:srcRect b="0" l="15236" r="10474" t="0"/>
          <a:stretch/>
        </p:blipFill>
        <p:spPr>
          <a:xfrm rot="-8866461">
            <a:off x="1491074" y="3898268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59"/>
          <p:cNvPicPr preferRelativeResize="0"/>
          <p:nvPr/>
        </p:nvPicPr>
        <p:blipFill rotWithShape="1">
          <a:blip r:embed="rId9">
            <a:alphaModFix/>
          </a:blip>
          <a:srcRect b="0" l="22009" r="18455" t="0"/>
          <a:stretch/>
        </p:blipFill>
        <p:spPr>
          <a:xfrm rot="1203246">
            <a:off x="3105081" y="30085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59"/>
          <p:cNvPicPr preferRelativeResize="0"/>
          <p:nvPr/>
        </p:nvPicPr>
        <p:blipFill rotWithShape="1">
          <a:blip r:embed="rId10">
            <a:alphaModFix/>
          </a:blip>
          <a:srcRect b="8336" l="18647" r="8852" t="7960"/>
          <a:stretch/>
        </p:blipFill>
        <p:spPr>
          <a:xfrm rot="-1406505">
            <a:off x="-666061" y="2149294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59"/>
          <p:cNvSpPr txBox="1"/>
          <p:nvPr/>
        </p:nvSpPr>
        <p:spPr>
          <a:xfrm>
            <a:off x="1742656" y="639881"/>
            <a:ext cx="222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Definiciones Formales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8" name="Google Shape;1848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10006" y="573075"/>
            <a:ext cx="5133351" cy="40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0"/>
          <p:cNvSpPr txBox="1"/>
          <p:nvPr>
            <p:ph idx="2" type="title"/>
          </p:nvPr>
        </p:nvSpPr>
        <p:spPr>
          <a:xfrm>
            <a:off x="720000" y="1496250"/>
            <a:ext cx="153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1854" name="Google Shape;1854;p6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60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60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60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60"/>
          <p:cNvSpPr txBox="1"/>
          <p:nvPr>
            <p:ph type="title"/>
          </p:nvPr>
        </p:nvSpPr>
        <p:spPr>
          <a:xfrm>
            <a:off x="720000" y="2277975"/>
            <a:ext cx="7351800" cy="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y análisis</a:t>
            </a:r>
            <a:endParaRPr/>
          </a:p>
        </p:txBody>
      </p:sp>
      <p:grpSp>
        <p:nvGrpSpPr>
          <p:cNvPr id="1859" name="Google Shape;1859;p6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860" name="Google Shape;1860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2" name="Google Shape;1862;p6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863" name="Google Shape;1863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5" name="Google Shape;1865;p6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866" name="Google Shape;1866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8" name="Google Shape;1868;p60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34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34"/>
          <p:cNvSpPr txBox="1"/>
          <p:nvPr>
            <p:ph type="title"/>
          </p:nvPr>
        </p:nvSpPr>
        <p:spPr>
          <a:xfrm>
            <a:off x="6073325" y="495300"/>
            <a:ext cx="236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equipo</a:t>
            </a:r>
            <a:endParaRPr/>
          </a:p>
        </p:txBody>
      </p:sp>
      <p:pic>
        <p:nvPicPr>
          <p:cNvPr id="1303" name="Google Shape;1303;p34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3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34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4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8" name="Google Shape;1308;p34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09" name="Google Shape;1309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1" name="Google Shape;1311;p34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2" name="Google Shape;1312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34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5" name="Google Shape;1315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7" name="Google Shape;1317;p34"/>
          <p:cNvPicPr preferRelativeResize="0"/>
          <p:nvPr/>
        </p:nvPicPr>
        <p:blipFill rotWithShape="1">
          <a:blip r:embed="rId8">
            <a:alphaModFix/>
          </a:blip>
          <a:srcRect b="13347" l="8292" r="8283" t="3228"/>
          <a:stretch/>
        </p:blipFill>
        <p:spPr>
          <a:xfrm>
            <a:off x="6701575" y="1538023"/>
            <a:ext cx="1740000" cy="177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18" name="Google Shape;1318;p34"/>
          <p:cNvPicPr preferRelativeResize="0"/>
          <p:nvPr/>
        </p:nvPicPr>
        <p:blipFill rotWithShape="1">
          <a:blip r:embed="rId9">
            <a:alphaModFix/>
          </a:blip>
          <a:srcRect b="0" l="159" r="169" t="0"/>
          <a:stretch/>
        </p:blipFill>
        <p:spPr>
          <a:xfrm>
            <a:off x="4609247" y="1603961"/>
            <a:ext cx="1740000" cy="174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9" name="Google Shape;1319;p34"/>
          <p:cNvSpPr txBox="1"/>
          <p:nvPr>
            <p:ph idx="4294967295" type="subTitle"/>
          </p:nvPr>
        </p:nvSpPr>
        <p:spPr>
          <a:xfrm>
            <a:off x="503553" y="3509675"/>
            <a:ext cx="15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Girod, Joaquín</a:t>
            </a:r>
            <a:endParaRPr b="1"/>
          </a:p>
        </p:txBody>
      </p:sp>
      <p:sp>
        <p:nvSpPr>
          <p:cNvPr id="1320" name="Google Shape;1320;p34"/>
          <p:cNvSpPr txBox="1"/>
          <p:nvPr>
            <p:ph idx="4294967295" type="subTitle"/>
          </p:nvPr>
        </p:nvSpPr>
        <p:spPr>
          <a:xfrm>
            <a:off x="2639625" y="3509675"/>
            <a:ext cx="149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Ijjas, Christian</a:t>
            </a:r>
            <a:endParaRPr b="1"/>
          </a:p>
        </p:txBody>
      </p:sp>
      <p:sp>
        <p:nvSpPr>
          <p:cNvPr id="1321" name="Google Shape;1321;p34"/>
          <p:cNvSpPr txBox="1"/>
          <p:nvPr>
            <p:ph idx="4294967295" type="subTitle"/>
          </p:nvPr>
        </p:nvSpPr>
        <p:spPr>
          <a:xfrm>
            <a:off x="4456463" y="3487050"/>
            <a:ext cx="213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Magliotti, Gianfranco</a:t>
            </a:r>
            <a:endParaRPr b="1"/>
          </a:p>
        </p:txBody>
      </p:sp>
      <p:sp>
        <p:nvSpPr>
          <p:cNvPr id="1322" name="Google Shape;1322;p34"/>
          <p:cNvSpPr txBox="1"/>
          <p:nvPr>
            <p:ph idx="4294967295" type="subTitle"/>
          </p:nvPr>
        </p:nvSpPr>
        <p:spPr>
          <a:xfrm>
            <a:off x="6617575" y="3487050"/>
            <a:ext cx="1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Ferrutti, Francisco</a:t>
            </a:r>
            <a:endParaRPr b="1"/>
          </a:p>
        </p:txBody>
      </p:sp>
      <p:sp>
        <p:nvSpPr>
          <p:cNvPr id="1323" name="Google Shape;132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4" name="Google Shape;1324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33888" y="1624350"/>
            <a:ext cx="1765500" cy="178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25" name="Google Shape;1325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550" y="1635975"/>
            <a:ext cx="1719000" cy="1779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61"/>
          <p:cNvPicPr preferRelativeResize="0"/>
          <p:nvPr/>
        </p:nvPicPr>
        <p:blipFill rotWithShape="1">
          <a:blip r:embed="rId3">
            <a:alphaModFix/>
          </a:blip>
          <a:srcRect b="913" l="776" r="894" t="913"/>
          <a:stretch/>
        </p:blipFill>
        <p:spPr>
          <a:xfrm>
            <a:off x="752475" y="161925"/>
            <a:ext cx="39005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61"/>
          <p:cNvSpPr/>
          <p:nvPr/>
        </p:nvSpPr>
        <p:spPr>
          <a:xfrm>
            <a:off x="976325" y="381025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6" name="Google Shape;1876;p61"/>
          <p:cNvSpPr/>
          <p:nvPr/>
        </p:nvSpPr>
        <p:spPr>
          <a:xfrm>
            <a:off x="1890725" y="847750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Google Shape;1877;p61"/>
          <p:cNvSpPr/>
          <p:nvPr/>
        </p:nvSpPr>
        <p:spPr>
          <a:xfrm>
            <a:off x="4186250" y="847750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8" name="Google Shape;1878;p61"/>
          <p:cNvSpPr/>
          <p:nvPr/>
        </p:nvSpPr>
        <p:spPr>
          <a:xfrm>
            <a:off x="4186250" y="381025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9" name="Google Shape;1879;p61"/>
          <p:cNvSpPr/>
          <p:nvPr/>
        </p:nvSpPr>
        <p:spPr>
          <a:xfrm>
            <a:off x="1890725" y="1771675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0" name="Google Shape;1880;p61"/>
          <p:cNvSpPr/>
          <p:nvPr/>
        </p:nvSpPr>
        <p:spPr>
          <a:xfrm>
            <a:off x="4186250" y="1771675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1" name="Google Shape;1881;p61"/>
          <p:cNvSpPr/>
          <p:nvPr/>
        </p:nvSpPr>
        <p:spPr>
          <a:xfrm>
            <a:off x="1890725" y="2695600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2" name="Google Shape;1882;p61"/>
          <p:cNvSpPr/>
          <p:nvPr/>
        </p:nvSpPr>
        <p:spPr>
          <a:xfrm>
            <a:off x="4186250" y="2695600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3" name="Google Shape;1883;p61"/>
          <p:cNvSpPr/>
          <p:nvPr/>
        </p:nvSpPr>
        <p:spPr>
          <a:xfrm>
            <a:off x="1890725" y="3619525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4" name="Google Shape;1884;p61"/>
          <p:cNvSpPr/>
          <p:nvPr/>
        </p:nvSpPr>
        <p:spPr>
          <a:xfrm>
            <a:off x="4186250" y="3619525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5" name="Google Shape;1885;p61"/>
          <p:cNvSpPr/>
          <p:nvPr/>
        </p:nvSpPr>
        <p:spPr>
          <a:xfrm>
            <a:off x="981063" y="4543450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6" name="Google Shape;1886;p61"/>
          <p:cNvSpPr/>
          <p:nvPr/>
        </p:nvSpPr>
        <p:spPr>
          <a:xfrm>
            <a:off x="4190988" y="4543450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7" name="Google Shape;1887;p61"/>
          <p:cNvSpPr/>
          <p:nvPr/>
        </p:nvSpPr>
        <p:spPr>
          <a:xfrm>
            <a:off x="4186238" y="4062425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8" name="Google Shape;1888;p61"/>
          <p:cNvSpPr/>
          <p:nvPr/>
        </p:nvSpPr>
        <p:spPr>
          <a:xfrm>
            <a:off x="923925" y="335725"/>
            <a:ext cx="3581400" cy="3003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9" name="Google Shape;1889;p61"/>
          <p:cNvSpPr/>
          <p:nvPr/>
        </p:nvSpPr>
        <p:spPr>
          <a:xfrm>
            <a:off x="923925" y="4498138"/>
            <a:ext cx="3581400" cy="3003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0" name="Google Shape;1890;p61"/>
          <p:cNvSpPr/>
          <p:nvPr/>
        </p:nvSpPr>
        <p:spPr>
          <a:xfrm>
            <a:off x="1819350" y="802450"/>
            <a:ext cx="2657400" cy="3003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1" name="Google Shape;1891;p61"/>
          <p:cNvSpPr/>
          <p:nvPr/>
        </p:nvSpPr>
        <p:spPr>
          <a:xfrm>
            <a:off x="1819350" y="1726375"/>
            <a:ext cx="2657400" cy="3003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61"/>
          <p:cNvSpPr/>
          <p:nvPr/>
        </p:nvSpPr>
        <p:spPr>
          <a:xfrm>
            <a:off x="1819350" y="2650300"/>
            <a:ext cx="2657400" cy="3003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3" name="Google Shape;1893;p61"/>
          <p:cNvSpPr/>
          <p:nvPr/>
        </p:nvSpPr>
        <p:spPr>
          <a:xfrm>
            <a:off x="1819350" y="3574225"/>
            <a:ext cx="2657400" cy="3003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4" name="Google Shape;1894;p61"/>
          <p:cNvSpPr/>
          <p:nvPr/>
        </p:nvSpPr>
        <p:spPr>
          <a:xfrm>
            <a:off x="4202850" y="4024325"/>
            <a:ext cx="209700" cy="7524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5" name="Google Shape;1895;p61"/>
          <p:cNvSpPr/>
          <p:nvPr/>
        </p:nvSpPr>
        <p:spPr>
          <a:xfrm rot="5400000">
            <a:off x="-1115925" y="2412800"/>
            <a:ext cx="4427400" cy="3003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6" name="Google Shape;1896;p61"/>
          <p:cNvSpPr txBox="1"/>
          <p:nvPr>
            <p:ph type="title"/>
          </p:nvPr>
        </p:nvSpPr>
        <p:spPr>
          <a:xfrm>
            <a:off x="4842600" y="249550"/>
            <a:ext cx="35814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Deadlock vs Deadlock corner</a:t>
            </a:r>
            <a:endParaRPr/>
          </a:p>
        </p:txBody>
      </p:sp>
      <p:sp>
        <p:nvSpPr>
          <p:cNvPr id="1897" name="Google Shape;1897;p61"/>
          <p:cNvSpPr/>
          <p:nvPr/>
        </p:nvSpPr>
        <p:spPr>
          <a:xfrm>
            <a:off x="5374100" y="2892088"/>
            <a:ext cx="334200" cy="300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8" name="Google Shape;1898;p61"/>
          <p:cNvSpPr/>
          <p:nvPr/>
        </p:nvSpPr>
        <p:spPr>
          <a:xfrm>
            <a:off x="5346950" y="3619525"/>
            <a:ext cx="388500" cy="3645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9" name="Google Shape;1899;p61"/>
          <p:cNvSpPr txBox="1"/>
          <p:nvPr/>
        </p:nvSpPr>
        <p:spPr>
          <a:xfrm>
            <a:off x="5886600" y="2819750"/>
            <a:ext cx="2308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Deadlock Corner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0" name="Google Shape;1900;p61"/>
          <p:cNvSpPr txBox="1"/>
          <p:nvPr/>
        </p:nvSpPr>
        <p:spPr>
          <a:xfrm>
            <a:off x="5886600" y="3582625"/>
            <a:ext cx="2308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Deadlock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1" name="Google Shape;1901;p61"/>
          <p:cNvSpPr/>
          <p:nvPr/>
        </p:nvSpPr>
        <p:spPr>
          <a:xfrm>
            <a:off x="4480975" y="636025"/>
            <a:ext cx="300300" cy="209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2" name="Google Shape;1902;p61"/>
          <p:cNvSpPr/>
          <p:nvPr/>
        </p:nvSpPr>
        <p:spPr>
          <a:xfrm>
            <a:off x="4186250" y="3149188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3" name="Google Shape;190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4" name="Google Shape;1904;p61"/>
          <p:cNvSpPr/>
          <p:nvPr/>
        </p:nvSpPr>
        <p:spPr>
          <a:xfrm>
            <a:off x="4186250" y="2233638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5" name="Google Shape;1905;p61"/>
          <p:cNvSpPr/>
          <p:nvPr/>
        </p:nvSpPr>
        <p:spPr>
          <a:xfrm>
            <a:off x="4186250" y="1309700"/>
            <a:ext cx="233400" cy="209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6" name="Google Shape;1906;p61"/>
          <p:cNvSpPr/>
          <p:nvPr/>
        </p:nvSpPr>
        <p:spPr>
          <a:xfrm>
            <a:off x="4198100" y="3088600"/>
            <a:ext cx="209700" cy="7524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61"/>
          <p:cNvSpPr/>
          <p:nvPr/>
        </p:nvSpPr>
        <p:spPr>
          <a:xfrm>
            <a:off x="4202850" y="2181438"/>
            <a:ext cx="209700" cy="7524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8" name="Google Shape;1908;p61"/>
          <p:cNvSpPr/>
          <p:nvPr/>
        </p:nvSpPr>
        <p:spPr>
          <a:xfrm>
            <a:off x="4198100" y="1265888"/>
            <a:ext cx="209700" cy="752400"/>
          </a:xfrm>
          <a:prstGeom prst="ellipse">
            <a:avLst/>
          </a:prstGeom>
          <a:solidFill>
            <a:srgbClr val="8A0000">
              <a:alpha val="33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62"/>
          <p:cNvSpPr txBox="1"/>
          <p:nvPr>
            <p:ph type="title"/>
          </p:nvPr>
        </p:nvSpPr>
        <p:spPr>
          <a:xfrm>
            <a:off x="75625" y="180450"/>
            <a:ext cx="701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Deadlock vs Deadlock corner</a:t>
            </a:r>
            <a:endParaRPr/>
          </a:p>
        </p:txBody>
      </p:sp>
      <p:pic>
        <p:nvPicPr>
          <p:cNvPr id="1914" name="Google Shape;1914;p62"/>
          <p:cNvPicPr preferRelativeResize="0"/>
          <p:nvPr/>
        </p:nvPicPr>
        <p:blipFill rotWithShape="1">
          <a:blip r:embed="rId3">
            <a:alphaModFix/>
          </a:blip>
          <a:srcRect b="0" l="6084" r="7237" t="0"/>
          <a:stretch/>
        </p:blipFill>
        <p:spPr>
          <a:xfrm>
            <a:off x="75625" y="1827625"/>
            <a:ext cx="4332510" cy="29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62"/>
          <p:cNvPicPr preferRelativeResize="0"/>
          <p:nvPr/>
        </p:nvPicPr>
        <p:blipFill rotWithShape="1">
          <a:blip r:embed="rId4">
            <a:alphaModFix/>
          </a:blip>
          <a:srcRect b="0" l="3453" r="7776" t="0"/>
          <a:stretch/>
        </p:blipFill>
        <p:spPr>
          <a:xfrm>
            <a:off x="4565101" y="1827625"/>
            <a:ext cx="4437700" cy="29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7" name="Google Shape;1917;p62"/>
          <p:cNvPicPr preferRelativeResize="0"/>
          <p:nvPr/>
        </p:nvPicPr>
        <p:blipFill rotWithShape="1">
          <a:blip r:embed="rId5">
            <a:alphaModFix/>
          </a:blip>
          <a:srcRect b="913" l="776" r="894" t="913"/>
          <a:stretch/>
        </p:blipFill>
        <p:spPr>
          <a:xfrm>
            <a:off x="7707575" y="108200"/>
            <a:ext cx="1295225" cy="1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62"/>
          <p:cNvSpPr txBox="1"/>
          <p:nvPr/>
        </p:nvSpPr>
        <p:spPr>
          <a:xfrm>
            <a:off x="292100" y="749725"/>
            <a:ext cx="9906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ejec.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63"/>
          <p:cNvSpPr txBox="1"/>
          <p:nvPr>
            <p:ph type="title"/>
          </p:nvPr>
        </p:nvSpPr>
        <p:spPr>
          <a:xfrm>
            <a:off x="-533400" y="245650"/>
            <a:ext cx="9144000" cy="7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estudio</a:t>
            </a:r>
            <a:endParaRPr/>
          </a:p>
        </p:txBody>
      </p:sp>
      <p:pic>
        <p:nvPicPr>
          <p:cNvPr id="1924" name="Google Shape;19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25" y="1427900"/>
            <a:ext cx="4033025" cy="320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76" y="1427875"/>
            <a:ext cx="4033025" cy="320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p63"/>
          <p:cNvSpPr txBox="1"/>
          <p:nvPr/>
        </p:nvSpPr>
        <p:spPr>
          <a:xfrm>
            <a:off x="5786256" y="498566"/>
            <a:ext cx="154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Local Greedy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7" name="Google Shape;1927;p63"/>
          <p:cNvSpPr txBox="1"/>
          <p:nvPr/>
        </p:nvSpPr>
        <p:spPr>
          <a:xfrm>
            <a:off x="321325" y="1029850"/>
            <a:ext cx="3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M2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p63"/>
          <p:cNvSpPr txBox="1"/>
          <p:nvPr/>
        </p:nvSpPr>
        <p:spPr>
          <a:xfrm>
            <a:off x="4636875" y="1027675"/>
            <a:ext cx="39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Smarthattan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9" name="Google Shape;192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Google Shape;1934;p6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64"/>
          <p:cNvSpPr txBox="1"/>
          <p:nvPr>
            <p:ph type="title"/>
          </p:nvPr>
        </p:nvSpPr>
        <p:spPr>
          <a:xfrm>
            <a:off x="0" y="2938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Limitaciones de Manhattan</a:t>
            </a:r>
            <a:endParaRPr/>
          </a:p>
        </p:txBody>
      </p:sp>
      <p:pic>
        <p:nvPicPr>
          <p:cNvPr id="1936" name="Google Shape;1936;p64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3282827">
            <a:off x="350137" y="79706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0938" y="1420718"/>
            <a:ext cx="1046875" cy="10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4063" y="1420719"/>
            <a:ext cx="1046875" cy="10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7813" y="2467596"/>
            <a:ext cx="1046875" cy="10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7813" y="1420730"/>
            <a:ext cx="1046875" cy="10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0938" y="2467605"/>
            <a:ext cx="1046875" cy="10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4063" y="2467605"/>
            <a:ext cx="1046875" cy="104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3" name="Google Shape;1943;p64"/>
          <p:cNvCxnSpPr/>
          <p:nvPr/>
        </p:nvCxnSpPr>
        <p:spPr>
          <a:xfrm rot="10800000">
            <a:off x="4021850" y="1991725"/>
            <a:ext cx="0" cy="109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4" name="Google Shape;1944;p64"/>
          <p:cNvCxnSpPr/>
          <p:nvPr/>
        </p:nvCxnSpPr>
        <p:spPr>
          <a:xfrm rot="10800000">
            <a:off x="2986850" y="1944175"/>
            <a:ext cx="1035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5" name="Google Shape;1945;p64"/>
          <p:cNvCxnSpPr/>
          <p:nvPr/>
        </p:nvCxnSpPr>
        <p:spPr>
          <a:xfrm rot="10800000">
            <a:off x="2928175" y="3089425"/>
            <a:ext cx="10350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6" name="Google Shape;1946;p64"/>
          <p:cNvCxnSpPr/>
          <p:nvPr/>
        </p:nvCxnSpPr>
        <p:spPr>
          <a:xfrm rot="10800000">
            <a:off x="2940325" y="1991725"/>
            <a:ext cx="0" cy="10977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7" name="Google Shape;1947;p64"/>
          <p:cNvCxnSpPr/>
          <p:nvPr/>
        </p:nvCxnSpPr>
        <p:spPr>
          <a:xfrm rot="10800000">
            <a:off x="1905325" y="1995875"/>
            <a:ext cx="1035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8" name="Google Shape;1948;p64"/>
          <p:cNvCxnSpPr/>
          <p:nvPr/>
        </p:nvCxnSpPr>
        <p:spPr>
          <a:xfrm rot="10800000">
            <a:off x="1905325" y="1905775"/>
            <a:ext cx="10350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9" name="Google Shape;1949;p64"/>
          <p:cNvSpPr txBox="1"/>
          <p:nvPr/>
        </p:nvSpPr>
        <p:spPr>
          <a:xfrm>
            <a:off x="2841325" y="866525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Usando el algoritmo Greedy local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0" name="Google Shape;1950;p64"/>
          <p:cNvSpPr txBox="1"/>
          <p:nvPr/>
        </p:nvSpPr>
        <p:spPr>
          <a:xfrm>
            <a:off x="6950375" y="2234050"/>
            <a:ext cx="22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1" name="Google Shape;1951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5925" y="1427900"/>
            <a:ext cx="2243750" cy="2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64"/>
          <p:cNvSpPr txBox="1"/>
          <p:nvPr/>
        </p:nvSpPr>
        <p:spPr>
          <a:xfrm>
            <a:off x="1864263" y="4156100"/>
            <a:ext cx="17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Manhattan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3" name="Google Shape;1953;p64"/>
          <p:cNvSpPr txBox="1"/>
          <p:nvPr/>
        </p:nvSpPr>
        <p:spPr>
          <a:xfrm>
            <a:off x="3583563" y="4156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Smarthattan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4" name="Google Shape;1954;p64"/>
          <p:cNvSpPr txBox="1"/>
          <p:nvPr/>
        </p:nvSpPr>
        <p:spPr>
          <a:xfrm>
            <a:off x="5295913" y="4156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Dumb Smarthattan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55" name="Google Shape;1955;p64"/>
          <p:cNvCxnSpPr>
            <a:endCxn id="1953" idx="1"/>
          </p:cNvCxnSpPr>
          <p:nvPr/>
        </p:nvCxnSpPr>
        <p:spPr>
          <a:xfrm flipH="1" rot="10800000">
            <a:off x="3091563" y="4356200"/>
            <a:ext cx="492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6" name="Google Shape;1956;p64"/>
          <p:cNvCxnSpPr>
            <a:endCxn id="1954" idx="1"/>
          </p:cNvCxnSpPr>
          <p:nvPr/>
        </p:nvCxnSpPr>
        <p:spPr>
          <a:xfrm>
            <a:off x="4889413" y="4355300"/>
            <a:ext cx="4065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7" name="Google Shape;195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65"/>
          <p:cNvSpPr txBox="1"/>
          <p:nvPr/>
        </p:nvSpPr>
        <p:spPr>
          <a:xfrm rot="-5400000">
            <a:off x="-1228800" y="2372225"/>
            <a:ext cx="373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Comparando Manhattans</a:t>
            </a:r>
            <a:endParaRPr sz="3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63" name="Google Shape;1963;p65"/>
          <p:cNvSpPr txBox="1"/>
          <p:nvPr/>
        </p:nvSpPr>
        <p:spPr>
          <a:xfrm>
            <a:off x="3855375" y="259350"/>
            <a:ext cx="131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Greedy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ejec.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4" name="Google Shape;19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00" y="2641950"/>
            <a:ext cx="2560926" cy="214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600" y="320852"/>
            <a:ext cx="2560924" cy="218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2925" y="770988"/>
            <a:ext cx="5054374" cy="40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p65"/>
          <p:cNvSpPr txBox="1"/>
          <p:nvPr/>
        </p:nvSpPr>
        <p:spPr>
          <a:xfrm>
            <a:off x="6776000" y="320850"/>
            <a:ext cx="21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270 vs 180 vs 180 vs 6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8" name="Google Shape;196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66"/>
          <p:cNvSpPr txBox="1"/>
          <p:nvPr/>
        </p:nvSpPr>
        <p:spPr>
          <a:xfrm rot="-5400000">
            <a:off x="-1459650" y="2603075"/>
            <a:ext cx="373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Smarthattan</a:t>
            </a:r>
            <a:endParaRPr sz="3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74" name="Google Shape;1974;p66"/>
          <p:cNvSpPr txBox="1"/>
          <p:nvPr/>
        </p:nvSpPr>
        <p:spPr>
          <a:xfrm>
            <a:off x="4044650" y="225175"/>
            <a:ext cx="131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Greedy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ejec.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5" name="Google Shape;19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950" y="871138"/>
            <a:ext cx="4928500" cy="392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612" y="2570325"/>
            <a:ext cx="2637317" cy="22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0750" y="225175"/>
            <a:ext cx="2647050" cy="2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66"/>
          <p:cNvSpPr txBox="1"/>
          <p:nvPr/>
        </p:nvSpPr>
        <p:spPr>
          <a:xfrm>
            <a:off x="7356950" y="225175"/>
            <a:ext cx="16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Simple y rápido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9" name="Google Shape;197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67"/>
          <p:cNvSpPr txBox="1"/>
          <p:nvPr/>
        </p:nvSpPr>
        <p:spPr>
          <a:xfrm rot="-5400000">
            <a:off x="-1459650" y="2603075"/>
            <a:ext cx="373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Dumbhattan</a:t>
            </a:r>
            <a:endParaRPr sz="3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85" name="Google Shape;1985;p67"/>
          <p:cNvSpPr txBox="1"/>
          <p:nvPr/>
        </p:nvSpPr>
        <p:spPr>
          <a:xfrm>
            <a:off x="3829700" y="327875"/>
            <a:ext cx="131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Greedy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ejec.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6" name="Google Shape;19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100" y="2769950"/>
            <a:ext cx="2388882" cy="20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100" y="411857"/>
            <a:ext cx="2388876" cy="2014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Google Shape;1988;p67"/>
          <p:cNvSpPr txBox="1"/>
          <p:nvPr/>
        </p:nvSpPr>
        <p:spPr>
          <a:xfrm>
            <a:off x="6290175" y="496300"/>
            <a:ext cx="25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330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vs  496 vs 526 vs 620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9" name="Google Shape;198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675" y="896492"/>
            <a:ext cx="4917000" cy="389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1" name="Google Shape;1991;p67"/>
          <p:cNvSpPr txBox="1"/>
          <p:nvPr/>
        </p:nvSpPr>
        <p:spPr>
          <a:xfrm>
            <a:off x="4936202" y="4352777"/>
            <a:ext cx="61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M1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" name="Google Shape;19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034" y="2715550"/>
            <a:ext cx="2070017" cy="20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68"/>
          <p:cNvSpPr txBox="1"/>
          <p:nvPr/>
        </p:nvSpPr>
        <p:spPr>
          <a:xfrm rot="-5400000">
            <a:off x="-1228800" y="2372225"/>
            <a:ext cx="373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Comparando Manhattans</a:t>
            </a:r>
            <a:endParaRPr sz="3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998" name="Google Shape;199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088" y="365300"/>
            <a:ext cx="2077075" cy="20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68"/>
          <p:cNvSpPr txBox="1"/>
          <p:nvPr/>
        </p:nvSpPr>
        <p:spPr>
          <a:xfrm>
            <a:off x="142500" y="1060025"/>
            <a:ext cx="1108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Greedy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ejec.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0" name="Google Shape;200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7675" y="2715550"/>
            <a:ext cx="2415675" cy="211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974" y="2715550"/>
            <a:ext cx="2560535" cy="21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7675" y="365300"/>
            <a:ext cx="2395281" cy="20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2975" y="365300"/>
            <a:ext cx="2493903" cy="20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9" name="Google Shape;2009;p69"/>
          <p:cNvGrpSpPr/>
          <p:nvPr/>
        </p:nvGrpSpPr>
        <p:grpSpPr>
          <a:xfrm>
            <a:off x="3936875" y="4338625"/>
            <a:ext cx="76825" cy="76800"/>
            <a:chOff x="3104875" y="1099400"/>
            <a:chExt cx="76825" cy="76800"/>
          </a:xfrm>
        </p:grpSpPr>
        <p:sp>
          <p:nvSpPr>
            <p:cNvPr id="2010" name="Google Shape;2010;p6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12" name="Google Shape;20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975" y="2679350"/>
            <a:ext cx="4054312" cy="22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75" y="2679350"/>
            <a:ext cx="3986225" cy="2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69"/>
          <p:cNvSpPr txBox="1"/>
          <p:nvPr/>
        </p:nvSpPr>
        <p:spPr>
          <a:xfrm>
            <a:off x="349175" y="195700"/>
            <a:ext cx="5298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 frente desinformado</a:t>
            </a:r>
            <a:endParaRPr b="1" sz="3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5" name="Google Shape;201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675" y="370025"/>
            <a:ext cx="2792600" cy="19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69"/>
          <p:cNvSpPr txBox="1"/>
          <p:nvPr/>
        </p:nvSpPr>
        <p:spPr>
          <a:xfrm>
            <a:off x="349175" y="2270425"/>
            <a:ext cx="27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Paso: cantidad de nodos distintos expandidos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7" name="Google Shape;201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8" name="Google Shape;2018;p69"/>
          <p:cNvSpPr txBox="1"/>
          <p:nvPr/>
        </p:nvSpPr>
        <p:spPr>
          <a:xfrm>
            <a:off x="506500" y="1496775"/>
            <a:ext cx="40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Decrecidas &gt; Backtracking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Backtracking &gt; Decisiones erroneas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50" y="2390625"/>
            <a:ext cx="4301324" cy="207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227" y="2390625"/>
            <a:ext cx="3868582" cy="207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850" y="541575"/>
            <a:ext cx="1981176" cy="134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70"/>
          <p:cNvSpPr txBox="1"/>
          <p:nvPr/>
        </p:nvSpPr>
        <p:spPr>
          <a:xfrm>
            <a:off x="264050" y="861675"/>
            <a:ext cx="502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Basic vs Smarthattan</a:t>
            </a:r>
            <a:endParaRPr b="1" sz="3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7" name="Google Shape;2027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8" name="Google Shape;2028;p70"/>
          <p:cNvSpPr txBox="1"/>
          <p:nvPr/>
        </p:nvSpPr>
        <p:spPr>
          <a:xfrm>
            <a:off x="264050" y="458575"/>
            <a:ext cx="44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Global Greedy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70"/>
          <p:cNvSpPr txBox="1"/>
          <p:nvPr/>
        </p:nvSpPr>
        <p:spPr>
          <a:xfrm>
            <a:off x="264050" y="1572575"/>
            <a:ext cx="56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Basic toma decisiones subóptimas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Smarthattan toma decisiones muy buenas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35"/>
          <p:cNvSpPr txBox="1"/>
          <p:nvPr>
            <p:ph type="title"/>
          </p:nvPr>
        </p:nvSpPr>
        <p:spPr>
          <a:xfrm>
            <a:off x="1810500" y="572300"/>
            <a:ext cx="552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Juegos!</a:t>
            </a:r>
            <a:endParaRPr/>
          </a:p>
        </p:txBody>
      </p:sp>
      <p:sp>
        <p:nvSpPr>
          <p:cNvPr id="1331" name="Google Shape;1331;p35"/>
          <p:cNvSpPr txBox="1"/>
          <p:nvPr>
            <p:ph idx="3" type="subTitle"/>
          </p:nvPr>
        </p:nvSpPr>
        <p:spPr>
          <a:xfrm>
            <a:off x="5055175" y="3243566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SOKOBAN</a:t>
            </a:r>
            <a:endParaRPr/>
          </a:p>
        </p:txBody>
      </p:sp>
      <p:sp>
        <p:nvSpPr>
          <p:cNvPr id="1332" name="Google Shape;1332;p35"/>
          <p:cNvSpPr txBox="1"/>
          <p:nvPr>
            <p:ph idx="4" type="subTitle"/>
          </p:nvPr>
        </p:nvSpPr>
        <p:spPr>
          <a:xfrm>
            <a:off x="1583200" y="3243566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8-PUZZLE</a:t>
            </a:r>
            <a:endParaRPr/>
          </a:p>
        </p:txBody>
      </p:sp>
      <p:sp>
        <p:nvSpPr>
          <p:cNvPr id="1333" name="Google Shape;1333;p35"/>
          <p:cNvSpPr/>
          <p:nvPr/>
        </p:nvSpPr>
        <p:spPr>
          <a:xfrm rot="5400000">
            <a:off x="2357938" y="2195692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35"/>
          <p:cNvSpPr/>
          <p:nvPr/>
        </p:nvSpPr>
        <p:spPr>
          <a:xfrm rot="5400000">
            <a:off x="5829925" y="2195692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5" name="Google Shape;1335;p35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336" name="Google Shape;1336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35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339" name="Google Shape;1339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35"/>
          <p:cNvGrpSpPr/>
          <p:nvPr/>
        </p:nvGrpSpPr>
        <p:grpSpPr>
          <a:xfrm>
            <a:off x="1474600" y="1984038"/>
            <a:ext cx="76825" cy="76800"/>
            <a:chOff x="3104875" y="1099400"/>
            <a:chExt cx="76825" cy="76800"/>
          </a:xfrm>
        </p:grpSpPr>
        <p:sp>
          <p:nvSpPr>
            <p:cNvPr id="1342" name="Google Shape;1342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4" name="Google Shape;1344;p35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35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8473750">
            <a:off x="215429" y="1595545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6" name="Google Shape;1346;p35"/>
          <p:cNvGrpSpPr/>
          <p:nvPr/>
        </p:nvGrpSpPr>
        <p:grpSpPr>
          <a:xfrm>
            <a:off x="6042191" y="2323662"/>
            <a:ext cx="531592" cy="572698"/>
            <a:chOff x="4017435" y="1499912"/>
            <a:chExt cx="315092" cy="359397"/>
          </a:xfrm>
        </p:grpSpPr>
        <p:sp>
          <p:nvSpPr>
            <p:cNvPr id="1347" name="Google Shape;1347;p35"/>
            <p:cNvSpPr/>
            <p:nvPr/>
          </p:nvSpPr>
          <p:spPr>
            <a:xfrm>
              <a:off x="4017816" y="1499912"/>
              <a:ext cx="314710" cy="359397"/>
            </a:xfrm>
            <a:custGeom>
              <a:rect b="b" l="l" r="r" t="t"/>
              <a:pathLst>
                <a:path extrusionOk="0" h="11300" w="9895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4017435" y="1522302"/>
              <a:ext cx="121591" cy="207114"/>
            </a:xfrm>
            <a:custGeom>
              <a:rect b="b" l="l" r="r" t="t"/>
              <a:pathLst>
                <a:path extrusionOk="0" h="6512" w="3823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9" name="Google Shape;1349;p35"/>
          <p:cNvGrpSpPr/>
          <p:nvPr/>
        </p:nvGrpSpPr>
        <p:grpSpPr>
          <a:xfrm>
            <a:off x="2566225" y="2323650"/>
            <a:ext cx="539525" cy="572700"/>
            <a:chOff x="1326600" y="897050"/>
            <a:chExt cx="539525" cy="572700"/>
          </a:xfrm>
        </p:grpSpPr>
        <p:sp>
          <p:nvSpPr>
            <p:cNvPr id="1350" name="Google Shape;1350;p35"/>
            <p:cNvSpPr/>
            <p:nvPr/>
          </p:nvSpPr>
          <p:spPr>
            <a:xfrm>
              <a:off x="1331100" y="897050"/>
              <a:ext cx="531600" cy="572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351" name="Google Shape;1351;p35"/>
            <p:cNvCxnSpPr/>
            <p:nvPr/>
          </p:nvCxnSpPr>
          <p:spPr>
            <a:xfrm>
              <a:off x="1498425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2" name="Google Shape;1352;p35"/>
            <p:cNvCxnSpPr/>
            <p:nvPr/>
          </p:nvCxnSpPr>
          <p:spPr>
            <a:xfrm>
              <a:off x="1678350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3" name="Google Shape;1353;p35"/>
            <p:cNvCxnSpPr/>
            <p:nvPr/>
          </p:nvCxnSpPr>
          <p:spPr>
            <a:xfrm rot="10800000">
              <a:off x="1330025" y="1078850"/>
              <a:ext cx="536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4" name="Google Shape;1354;p35"/>
            <p:cNvCxnSpPr/>
            <p:nvPr/>
          </p:nvCxnSpPr>
          <p:spPr>
            <a:xfrm rot="10800000">
              <a:off x="1326600" y="1284400"/>
              <a:ext cx="537900" cy="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5" name="Google Shape;135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Google Shape;2034;p71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71"/>
          <p:cNvSpPr txBox="1"/>
          <p:nvPr>
            <p:ph type="title"/>
          </p:nvPr>
        </p:nvSpPr>
        <p:spPr>
          <a:xfrm>
            <a:off x="308400" y="98925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algorithms</a:t>
            </a:r>
            <a:endParaRPr/>
          </a:p>
        </p:txBody>
      </p:sp>
      <p:grpSp>
        <p:nvGrpSpPr>
          <p:cNvPr id="2036" name="Google Shape;2036;p71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2037" name="Google Shape;2037;p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9" name="Google Shape;2039;p71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2040" name="Google Shape;2040;p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7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2" name="Google Shape;2042;p71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7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7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71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400" y="1786825"/>
            <a:ext cx="4146675" cy="248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7950" y="1786825"/>
            <a:ext cx="4146675" cy="248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9" name="Google Shape;2049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3450" y="221875"/>
            <a:ext cx="1981176" cy="134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71"/>
          <p:cNvSpPr txBox="1"/>
          <p:nvPr/>
        </p:nvSpPr>
        <p:spPr>
          <a:xfrm>
            <a:off x="4920850" y="287475"/>
            <a:ext cx="187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ejecuciones c/u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Informados con M1 y Deadlock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1" name="Google Shape;2051;p71"/>
          <p:cNvSpPr txBox="1"/>
          <p:nvPr/>
        </p:nvSpPr>
        <p:spPr>
          <a:xfrm>
            <a:off x="962250" y="4499700"/>
            <a:ext cx="44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observan las tendencias que uno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intuye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Google Shape;2056;p7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72"/>
          <p:cNvSpPr txBox="1"/>
          <p:nvPr>
            <p:ph type="title"/>
          </p:nvPr>
        </p:nvSpPr>
        <p:spPr>
          <a:xfrm>
            <a:off x="368375" y="91455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vs A* </a:t>
            </a:r>
            <a:endParaRPr/>
          </a:p>
        </p:txBody>
      </p:sp>
      <p:pic>
        <p:nvPicPr>
          <p:cNvPr id="2058" name="Google Shape;2058;p72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72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72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72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375" y="1676000"/>
            <a:ext cx="4109200" cy="246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6425" y="1676000"/>
            <a:ext cx="4109200" cy="2465514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5" name="Google Shape;2065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02025" y="245975"/>
            <a:ext cx="1872599" cy="131632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72"/>
          <p:cNvSpPr txBox="1"/>
          <p:nvPr/>
        </p:nvSpPr>
        <p:spPr>
          <a:xfrm>
            <a:off x="4909150" y="287475"/>
            <a:ext cx="187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ejecuciones c/u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A* con M1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7" name="Google Shape;2067;p72"/>
          <p:cNvSpPr txBox="1"/>
          <p:nvPr/>
        </p:nvSpPr>
        <p:spPr>
          <a:xfrm>
            <a:off x="368375" y="4349650"/>
            <a:ext cx="69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Parece que una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heurística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mejora la eficiencia temporal y espacial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73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73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73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73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73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825" y="1735650"/>
            <a:ext cx="4158825" cy="24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3325" y="1735650"/>
            <a:ext cx="4158825" cy="249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0" name="Google Shape;2080;p73"/>
          <p:cNvSpPr txBox="1"/>
          <p:nvPr/>
        </p:nvSpPr>
        <p:spPr>
          <a:xfrm>
            <a:off x="5362075" y="287475"/>
            <a:ext cx="187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ejecuciones c/u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A* con M1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1" name="Google Shape;2081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22688" y="245975"/>
            <a:ext cx="1451938" cy="1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73"/>
          <p:cNvSpPr txBox="1"/>
          <p:nvPr/>
        </p:nvSpPr>
        <p:spPr>
          <a:xfrm>
            <a:off x="318175" y="4333450"/>
            <a:ext cx="740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heurística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puede ser contraproducente, si el overhead de procesamiento no otorga una ganancia evidente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73"/>
          <p:cNvSpPr txBox="1"/>
          <p:nvPr>
            <p:ph type="title"/>
          </p:nvPr>
        </p:nvSpPr>
        <p:spPr>
          <a:xfrm>
            <a:off x="368375" y="91455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vs A* rigged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Google Shape;2088;p74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74"/>
          <p:cNvSpPr txBox="1"/>
          <p:nvPr>
            <p:ph type="title"/>
          </p:nvPr>
        </p:nvSpPr>
        <p:spPr>
          <a:xfrm>
            <a:off x="720000" y="9509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vs DFS</a:t>
            </a:r>
            <a:endParaRPr/>
          </a:p>
        </p:txBody>
      </p:sp>
      <p:pic>
        <p:nvPicPr>
          <p:cNvPr id="2090" name="Google Shape;2090;p74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74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74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74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600" y="1790575"/>
            <a:ext cx="4266925" cy="256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7006" y="1790575"/>
            <a:ext cx="4266917" cy="25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7" name="Google Shape;2097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3450" y="221875"/>
            <a:ext cx="1981176" cy="134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74"/>
          <p:cNvSpPr txBox="1"/>
          <p:nvPr/>
        </p:nvSpPr>
        <p:spPr>
          <a:xfrm>
            <a:off x="4920850" y="287475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ejecuciones c/u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9" name="Google Shape;2099;p74"/>
          <p:cNvSpPr txBox="1"/>
          <p:nvPr/>
        </p:nvSpPr>
        <p:spPr>
          <a:xfrm>
            <a:off x="649950" y="4470425"/>
            <a:ext cx="77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Parece que DFS es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eficiente temporal y espacialmente a cambio de una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subóptima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4" name="Google Shape;2104;p75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75"/>
          <p:cNvSpPr txBox="1"/>
          <p:nvPr>
            <p:ph type="title"/>
          </p:nvPr>
        </p:nvSpPr>
        <p:spPr>
          <a:xfrm>
            <a:off x="720000" y="9509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vs DFS rigged</a:t>
            </a:r>
            <a:endParaRPr/>
          </a:p>
        </p:txBody>
      </p:sp>
      <p:pic>
        <p:nvPicPr>
          <p:cNvPr id="2106" name="Google Shape;2106;p75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75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75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75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400" y="1784875"/>
            <a:ext cx="4069600" cy="244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2" name="Google Shape;2112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0313" y="1784875"/>
            <a:ext cx="4069600" cy="244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5948" y="176573"/>
            <a:ext cx="1473975" cy="14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75"/>
          <p:cNvSpPr txBox="1"/>
          <p:nvPr/>
        </p:nvSpPr>
        <p:spPr>
          <a:xfrm>
            <a:off x="4049525" y="176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ejecuciones c/u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5" name="Google Shape;2115;p75"/>
          <p:cNvSpPr txBox="1"/>
          <p:nvPr/>
        </p:nvSpPr>
        <p:spPr>
          <a:xfrm>
            <a:off x="872250" y="4513550"/>
            <a:ext cx="3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Depende de la “preferencia” del algoritmo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" name="Google Shape;2120;p76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76"/>
          <p:cNvSpPr txBox="1"/>
          <p:nvPr>
            <p:ph type="title"/>
          </p:nvPr>
        </p:nvSpPr>
        <p:spPr>
          <a:xfrm>
            <a:off x="720000" y="9509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 vs Local</a:t>
            </a:r>
            <a:endParaRPr/>
          </a:p>
        </p:txBody>
      </p:sp>
      <p:pic>
        <p:nvPicPr>
          <p:cNvPr id="2122" name="Google Shape;2122;p76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76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76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76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7" name="Google Shape;2127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8825" y="1806679"/>
            <a:ext cx="4266925" cy="256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7827" y="1806675"/>
            <a:ext cx="4266923" cy="256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76"/>
          <p:cNvSpPr txBox="1"/>
          <p:nvPr/>
        </p:nvSpPr>
        <p:spPr>
          <a:xfrm>
            <a:off x="4920850" y="287475"/>
            <a:ext cx="187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ejecuciones c/u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con M1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0" name="Google Shape;2130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02025" y="245975"/>
            <a:ext cx="1872599" cy="1316321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76"/>
          <p:cNvSpPr txBox="1"/>
          <p:nvPr/>
        </p:nvSpPr>
        <p:spPr>
          <a:xfrm>
            <a:off x="872250" y="4513550"/>
            <a:ext cx="76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Parece que una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heurística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logra mayor eficiencia temporal y espacial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p77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77"/>
          <p:cNvSpPr txBox="1"/>
          <p:nvPr>
            <p:ph type="title"/>
          </p:nvPr>
        </p:nvSpPr>
        <p:spPr>
          <a:xfrm>
            <a:off x="720000" y="950900"/>
            <a:ext cx="548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 vs Local rigged</a:t>
            </a:r>
            <a:endParaRPr/>
          </a:p>
        </p:txBody>
      </p:sp>
      <p:pic>
        <p:nvPicPr>
          <p:cNvPr id="2138" name="Google Shape;2138;p77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77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77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77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3" name="Google Shape;2143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9750" y="1750500"/>
            <a:ext cx="4103075" cy="246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675" y="1750500"/>
            <a:ext cx="4103075" cy="246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04004" y="115575"/>
            <a:ext cx="1446396" cy="13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77"/>
          <p:cNvSpPr txBox="1"/>
          <p:nvPr/>
        </p:nvSpPr>
        <p:spPr>
          <a:xfrm>
            <a:off x="5328125" y="287475"/>
            <a:ext cx="187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ejecuciones c/u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Local con M1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7" name="Google Shape;2147;p77"/>
          <p:cNvSpPr txBox="1"/>
          <p:nvPr/>
        </p:nvSpPr>
        <p:spPr>
          <a:xfrm>
            <a:off x="872250" y="4513550"/>
            <a:ext cx="76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 igual que antes, la efectividad de la heurística depende del escenario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" name="Google Shape;2152;p78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78"/>
          <p:cNvSpPr txBox="1"/>
          <p:nvPr>
            <p:ph type="title"/>
          </p:nvPr>
        </p:nvSpPr>
        <p:spPr>
          <a:xfrm>
            <a:off x="139575" y="894075"/>
            <a:ext cx="5487600" cy="10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Admissible vs Inadmissible</a:t>
            </a:r>
            <a:endParaRPr/>
          </a:p>
        </p:txBody>
      </p:sp>
      <p:pic>
        <p:nvPicPr>
          <p:cNvPr id="2154" name="Google Shape;2154;p78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78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78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78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9" name="Google Shape;2159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575" y="2081125"/>
            <a:ext cx="8835250" cy="23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20034" y="121050"/>
            <a:ext cx="1135942" cy="18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78"/>
          <p:cNvSpPr txBox="1"/>
          <p:nvPr/>
        </p:nvSpPr>
        <p:spPr>
          <a:xfrm>
            <a:off x="5764988" y="287475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ejecuciones c/u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2" name="Google Shape;2162;p78"/>
          <p:cNvSpPr txBox="1"/>
          <p:nvPr/>
        </p:nvSpPr>
        <p:spPr>
          <a:xfrm>
            <a:off x="139575" y="4445050"/>
            <a:ext cx="766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 la heurística sea admisible no garantiza mejor eficiencia, solo garantiza una solución óptima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p79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79"/>
          <p:cNvSpPr txBox="1"/>
          <p:nvPr>
            <p:ph type="title"/>
          </p:nvPr>
        </p:nvSpPr>
        <p:spPr>
          <a:xfrm>
            <a:off x="210375" y="958575"/>
            <a:ext cx="548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Permutations</a:t>
            </a:r>
            <a:endParaRPr/>
          </a:p>
        </p:txBody>
      </p:sp>
      <p:pic>
        <p:nvPicPr>
          <p:cNvPr id="2169" name="Google Shape;2169;p79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79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79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79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4" name="Google Shape;2174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375" y="1726100"/>
            <a:ext cx="8575450" cy="223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3450" y="221875"/>
            <a:ext cx="1981176" cy="134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79"/>
          <p:cNvSpPr txBox="1"/>
          <p:nvPr/>
        </p:nvSpPr>
        <p:spPr>
          <a:xfrm>
            <a:off x="4920850" y="287475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 ejecuciones c/u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" name="Google Shape;2181;p80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80"/>
          <p:cNvSpPr txBox="1"/>
          <p:nvPr>
            <p:ph type="title"/>
          </p:nvPr>
        </p:nvSpPr>
        <p:spPr>
          <a:xfrm>
            <a:off x="183950" y="341850"/>
            <a:ext cx="359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Permutations 2</a:t>
            </a:r>
            <a:endParaRPr/>
          </a:p>
        </p:txBody>
      </p:sp>
      <p:pic>
        <p:nvPicPr>
          <p:cNvPr id="2183" name="Google Shape;2183;p80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80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80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80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Google Shape;2187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8" name="Google Shape;2188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938" y="2317425"/>
            <a:ext cx="8776123" cy="22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28776" y="121050"/>
            <a:ext cx="1227200" cy="2049391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80"/>
          <p:cNvSpPr txBox="1"/>
          <p:nvPr/>
        </p:nvSpPr>
        <p:spPr>
          <a:xfrm>
            <a:off x="5764975" y="341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ejecuciones c/u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36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61" name="Google Shape;1361;p36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36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36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36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36"/>
          <p:cNvSpPr txBox="1"/>
          <p:nvPr>
            <p:ph type="title"/>
          </p:nvPr>
        </p:nvSpPr>
        <p:spPr>
          <a:xfrm>
            <a:off x="720000" y="2277975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grpSp>
        <p:nvGrpSpPr>
          <p:cNvPr id="1366" name="Google Shape;1366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67" name="Google Shape;1367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36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70" name="Google Shape;137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36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73" name="Google Shape;1373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5" name="Google Shape;1375;p36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36"/>
          <p:cNvSpPr/>
          <p:nvPr/>
        </p:nvSpPr>
        <p:spPr>
          <a:xfrm rot="5400000">
            <a:off x="2047085" y="1577999"/>
            <a:ext cx="782700" cy="678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7" name="Google Shape;1377;p36"/>
          <p:cNvGrpSpPr/>
          <p:nvPr/>
        </p:nvGrpSpPr>
        <p:grpSpPr>
          <a:xfrm>
            <a:off x="2217702" y="1682725"/>
            <a:ext cx="441601" cy="468755"/>
            <a:chOff x="1326600" y="897050"/>
            <a:chExt cx="539525" cy="572700"/>
          </a:xfrm>
        </p:grpSpPr>
        <p:sp>
          <p:nvSpPr>
            <p:cNvPr id="1378" name="Google Shape;1378;p36"/>
            <p:cNvSpPr/>
            <p:nvPr/>
          </p:nvSpPr>
          <p:spPr>
            <a:xfrm>
              <a:off x="1331100" y="897050"/>
              <a:ext cx="531600" cy="572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379" name="Google Shape;1379;p36"/>
            <p:cNvCxnSpPr/>
            <p:nvPr/>
          </p:nvCxnSpPr>
          <p:spPr>
            <a:xfrm>
              <a:off x="1498425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0" name="Google Shape;1380;p36"/>
            <p:cNvCxnSpPr/>
            <p:nvPr/>
          </p:nvCxnSpPr>
          <p:spPr>
            <a:xfrm>
              <a:off x="1678350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1" name="Google Shape;1381;p36"/>
            <p:cNvCxnSpPr/>
            <p:nvPr/>
          </p:nvCxnSpPr>
          <p:spPr>
            <a:xfrm rot="10800000">
              <a:off x="1330025" y="1078850"/>
              <a:ext cx="536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p36"/>
            <p:cNvCxnSpPr/>
            <p:nvPr/>
          </p:nvCxnSpPr>
          <p:spPr>
            <a:xfrm rot="10800000">
              <a:off x="1326600" y="1284400"/>
              <a:ext cx="537900" cy="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83" name="Google Shape;138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Google Shape;2195;p81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81"/>
          <p:cNvSpPr txBox="1"/>
          <p:nvPr>
            <p:ph type="title"/>
          </p:nvPr>
        </p:nvSpPr>
        <p:spPr>
          <a:xfrm>
            <a:off x="720000" y="991350"/>
            <a:ext cx="5586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</a:t>
            </a:r>
            <a:endParaRPr/>
          </a:p>
        </p:txBody>
      </p:sp>
      <p:sp>
        <p:nvSpPr>
          <p:cNvPr id="2197" name="Google Shape;2197;p81"/>
          <p:cNvSpPr txBox="1"/>
          <p:nvPr>
            <p:ph idx="1" type="subTitle"/>
          </p:nvPr>
        </p:nvSpPr>
        <p:spPr>
          <a:xfrm>
            <a:off x="720000" y="1564050"/>
            <a:ext cx="5269200" cy="21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La preferencia del algoritmo es relevante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Las heurísticas son especialistas cuando el ambiente es variable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La complejidad temporal y espacial de las </a:t>
            </a:r>
            <a:r>
              <a:rPr lang="en"/>
              <a:t>heurísticas</a:t>
            </a:r>
            <a:r>
              <a:rPr lang="en"/>
              <a:t> no es negligible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Una </a:t>
            </a:r>
            <a:r>
              <a:rPr lang="en"/>
              <a:t>heurística</a:t>
            </a:r>
            <a:r>
              <a:rPr lang="en"/>
              <a:t> admisible no siempre es mejor que una inadmisible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Mientras más opciones tiene una heurística mejor desempeño tiene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La ortogonalidad de las </a:t>
            </a:r>
            <a:r>
              <a:rPr lang="en"/>
              <a:t>heurísticas</a:t>
            </a:r>
            <a:r>
              <a:rPr lang="en"/>
              <a:t> es valiosa</a:t>
            </a:r>
            <a:endParaRPr/>
          </a:p>
        </p:txBody>
      </p:sp>
      <p:grpSp>
        <p:nvGrpSpPr>
          <p:cNvPr id="2198" name="Google Shape;2198;p81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2199" name="Google Shape;2199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1" name="Google Shape;2201;p81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2202" name="Google Shape;2202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81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2205" name="Google Shape;2205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8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07" name="Google Shape;2207;p81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8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-8866461">
            <a:off x="5991687" y="32460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Google Shape;2209;p8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81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6" name="Google Shape;2216;p8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-627674" y="3864850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82"/>
          <p:cNvSpPr txBox="1"/>
          <p:nvPr>
            <p:ph type="title"/>
          </p:nvPr>
        </p:nvSpPr>
        <p:spPr>
          <a:xfrm>
            <a:off x="522250" y="212950"/>
            <a:ext cx="898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 de Preprocesamiento</a:t>
            </a:r>
            <a:endParaRPr/>
          </a:p>
        </p:txBody>
      </p:sp>
      <p:sp>
        <p:nvSpPr>
          <p:cNvPr id="2218" name="Google Shape;2218;p82"/>
          <p:cNvSpPr txBox="1"/>
          <p:nvPr>
            <p:ph idx="1" type="subTitle"/>
          </p:nvPr>
        </p:nvSpPr>
        <p:spPr>
          <a:xfrm>
            <a:off x="522250" y="1120238"/>
            <a:ext cx="8528700" cy="24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 de Entrada</a:t>
            </a:r>
            <a:endParaRPr b="1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Mapa </a:t>
            </a:r>
            <a:r>
              <a:rPr b="1" lang="en"/>
              <a:t>&gt;</a:t>
            </a:r>
            <a:r>
              <a:rPr lang="en"/>
              <a:t> </a:t>
            </a:r>
            <a:r>
              <a:rPr lang="en"/>
              <a:t>Elección</a:t>
            </a:r>
            <a:r>
              <a:rPr lang="en"/>
              <a:t> de </a:t>
            </a:r>
            <a:r>
              <a:rPr lang="en"/>
              <a:t>Heurísticas, preferencia del algoritmo y</a:t>
            </a:r>
            <a:r>
              <a:rPr lang="en"/>
              <a:t> </a:t>
            </a:r>
            <a:r>
              <a:rPr lang="en"/>
              <a:t>precálculo</a:t>
            </a:r>
            <a:r>
              <a:rPr lang="en"/>
              <a:t> de valores estáticos 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Necesidad de solución óptima </a:t>
            </a:r>
            <a:r>
              <a:rPr b="1" lang="en"/>
              <a:t>&gt;</a:t>
            </a:r>
            <a:r>
              <a:rPr lang="en"/>
              <a:t> Algoritmo y admisibilidad de la heurística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Limitaciones de recursos </a:t>
            </a:r>
            <a:r>
              <a:rPr b="1" lang="en"/>
              <a:t>&gt;</a:t>
            </a:r>
            <a:r>
              <a:rPr lang="en"/>
              <a:t> Complejidad temporal y espacial de los algoritmos y las heurísticas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Salida</a:t>
            </a:r>
            <a:endParaRPr b="1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Configuración óptima de algoritmo de búsqueda y heurísticas a utilizar!</a:t>
            </a:r>
            <a:endParaRPr/>
          </a:p>
        </p:txBody>
      </p:sp>
      <p:grpSp>
        <p:nvGrpSpPr>
          <p:cNvPr id="2219" name="Google Shape;2219;p82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2220" name="Google Shape;2220;p8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8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2" name="Google Shape;2222;p82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2223" name="Google Shape;2223;p8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8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5" name="Google Shape;2225;p82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2226" name="Google Shape;2226;p8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8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28" name="Google Shape;2228;p82"/>
          <p:cNvPicPr preferRelativeResize="0"/>
          <p:nvPr/>
        </p:nvPicPr>
        <p:blipFill rotWithShape="1">
          <a:blip r:embed="rId4">
            <a:alphaModFix/>
          </a:blip>
          <a:srcRect b="4591" l="24331" r="23342" t="5721"/>
          <a:stretch/>
        </p:blipFill>
        <p:spPr>
          <a:xfrm rot="3189503">
            <a:off x="5334736" y="4330250"/>
            <a:ext cx="1857375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83"/>
          <p:cNvSpPr txBox="1"/>
          <p:nvPr>
            <p:ph type="title"/>
          </p:nvPr>
        </p:nvSpPr>
        <p:spPr>
          <a:xfrm>
            <a:off x="2198101" y="1768200"/>
            <a:ext cx="4747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r>
              <a:rPr lang="en"/>
              <a:t>!</a:t>
            </a:r>
            <a:endParaRPr/>
          </a:p>
        </p:txBody>
      </p:sp>
      <p:sp>
        <p:nvSpPr>
          <p:cNvPr id="2235" name="Google Shape;2235;p83"/>
          <p:cNvSpPr txBox="1"/>
          <p:nvPr/>
        </p:nvSpPr>
        <p:spPr>
          <a:xfrm>
            <a:off x="2496150" y="423097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6" name="Google Shape;2236;p83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83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83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83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6790699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83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1" name="Google Shape;2241;p8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42" name="Google Shape;2242;p8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8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4" name="Google Shape;2244;p8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45" name="Google Shape;2245;p8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8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7" name="Google Shape;2247;p8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48" name="Google Shape;2248;p8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8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37"/>
          <p:cNvSpPr txBox="1"/>
          <p:nvPr>
            <p:ph type="title"/>
          </p:nvPr>
        </p:nvSpPr>
        <p:spPr>
          <a:xfrm>
            <a:off x="735800" y="480550"/>
            <a:ext cx="7704000" cy="1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8-PUZZLE</a:t>
            </a:r>
            <a:endParaRPr sz="9600"/>
          </a:p>
        </p:txBody>
      </p:sp>
      <p:grpSp>
        <p:nvGrpSpPr>
          <p:cNvPr id="1389" name="Google Shape;1389;p37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390" name="Google Shape;1390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2" name="Google Shape;1392;p37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393" name="Google Shape;1393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5" name="Google Shape;1395;p37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8149863" y="208864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37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37"/>
          <p:cNvSpPr/>
          <p:nvPr/>
        </p:nvSpPr>
        <p:spPr>
          <a:xfrm rot="5400000">
            <a:off x="161863" y="862742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37"/>
          <p:cNvGrpSpPr/>
          <p:nvPr/>
        </p:nvGrpSpPr>
        <p:grpSpPr>
          <a:xfrm>
            <a:off x="370150" y="990700"/>
            <a:ext cx="539525" cy="572700"/>
            <a:chOff x="1326600" y="897050"/>
            <a:chExt cx="539525" cy="572700"/>
          </a:xfrm>
        </p:grpSpPr>
        <p:sp>
          <p:nvSpPr>
            <p:cNvPr id="1399" name="Google Shape;1399;p37"/>
            <p:cNvSpPr/>
            <p:nvPr/>
          </p:nvSpPr>
          <p:spPr>
            <a:xfrm>
              <a:off x="1331100" y="897050"/>
              <a:ext cx="531600" cy="572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00" name="Google Shape;1400;p37"/>
            <p:cNvCxnSpPr/>
            <p:nvPr/>
          </p:nvCxnSpPr>
          <p:spPr>
            <a:xfrm>
              <a:off x="1498425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1" name="Google Shape;1401;p37"/>
            <p:cNvCxnSpPr/>
            <p:nvPr/>
          </p:nvCxnSpPr>
          <p:spPr>
            <a:xfrm>
              <a:off x="1678350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2" name="Google Shape;1402;p37"/>
            <p:cNvCxnSpPr/>
            <p:nvPr/>
          </p:nvCxnSpPr>
          <p:spPr>
            <a:xfrm rot="10800000">
              <a:off x="1330025" y="1078850"/>
              <a:ext cx="536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3" name="Google Shape;1403;p37"/>
            <p:cNvCxnSpPr/>
            <p:nvPr/>
          </p:nvCxnSpPr>
          <p:spPr>
            <a:xfrm rot="10800000">
              <a:off x="1326600" y="1284400"/>
              <a:ext cx="537900" cy="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04" name="Google Shape;1404;p37"/>
          <p:cNvSpPr txBox="1"/>
          <p:nvPr/>
        </p:nvSpPr>
        <p:spPr>
          <a:xfrm>
            <a:off x="1700900" y="2073550"/>
            <a:ext cx="5773800" cy="26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Consiste en un rompecabezas de 3x3 con 8 fichas numeradas. Las piezas solo se pueden deslizar, limitando los movimientos en 2 dimensiones, y solo lo pueden hacer a espacios inmediatamente libres en cualquier punto cardinal. El objetivo es dejar las piezas en orden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numérico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ascendente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de izquierda a derecha y de arriba hacia abajo, con el espacio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vacío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 la esquina superior izquierda, tomando 0 (cero)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cómo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valor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implícito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5" name="Google Shape;140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38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4301583">
            <a:off x="7341324" y="2739397"/>
            <a:ext cx="1552573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38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3969557">
            <a:off x="330215" y="964739"/>
            <a:ext cx="652199" cy="6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775" y="850061"/>
            <a:ext cx="644842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38"/>
          <p:cNvSpPr txBox="1"/>
          <p:nvPr/>
        </p:nvSpPr>
        <p:spPr>
          <a:xfrm>
            <a:off x="1347725" y="3612300"/>
            <a:ext cx="6448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Estado inicial				Estado final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4" name="Google Shape;141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9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420" name="Google Shape;1420;p3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39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39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39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39"/>
          <p:cNvSpPr txBox="1"/>
          <p:nvPr>
            <p:ph type="title"/>
          </p:nvPr>
        </p:nvSpPr>
        <p:spPr>
          <a:xfrm>
            <a:off x="720000" y="2277975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Resolución práctica</a:t>
            </a:r>
            <a:endParaRPr/>
          </a:p>
        </p:txBody>
      </p:sp>
      <p:grpSp>
        <p:nvGrpSpPr>
          <p:cNvPr id="1425" name="Google Shape;1425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26" name="Google Shape;1426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8" name="Google Shape;1428;p39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29" name="Google Shape;1429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1" name="Google Shape;1431;p39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32" name="Google Shape;1432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4" name="Google Shape;1434;p39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39"/>
          <p:cNvSpPr/>
          <p:nvPr/>
        </p:nvSpPr>
        <p:spPr>
          <a:xfrm rot="5400000">
            <a:off x="2047085" y="1577999"/>
            <a:ext cx="782700" cy="6783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6" name="Google Shape;1436;p39"/>
          <p:cNvGrpSpPr/>
          <p:nvPr/>
        </p:nvGrpSpPr>
        <p:grpSpPr>
          <a:xfrm>
            <a:off x="2217702" y="1682725"/>
            <a:ext cx="441601" cy="468755"/>
            <a:chOff x="1326600" y="897050"/>
            <a:chExt cx="539525" cy="572700"/>
          </a:xfrm>
        </p:grpSpPr>
        <p:sp>
          <p:nvSpPr>
            <p:cNvPr id="1437" name="Google Shape;1437;p39"/>
            <p:cNvSpPr/>
            <p:nvPr/>
          </p:nvSpPr>
          <p:spPr>
            <a:xfrm>
              <a:off x="1331100" y="897050"/>
              <a:ext cx="531600" cy="572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38" name="Google Shape;1438;p39"/>
            <p:cNvCxnSpPr/>
            <p:nvPr/>
          </p:nvCxnSpPr>
          <p:spPr>
            <a:xfrm>
              <a:off x="1498425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9" name="Google Shape;1439;p39"/>
            <p:cNvCxnSpPr/>
            <p:nvPr/>
          </p:nvCxnSpPr>
          <p:spPr>
            <a:xfrm>
              <a:off x="1678350" y="898850"/>
              <a:ext cx="0" cy="56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0" name="Google Shape;1440;p39"/>
            <p:cNvCxnSpPr/>
            <p:nvPr/>
          </p:nvCxnSpPr>
          <p:spPr>
            <a:xfrm rot="10800000">
              <a:off x="1330025" y="1078850"/>
              <a:ext cx="536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39"/>
            <p:cNvCxnSpPr/>
            <p:nvPr/>
          </p:nvCxnSpPr>
          <p:spPr>
            <a:xfrm rot="10800000">
              <a:off x="1326600" y="1284400"/>
              <a:ext cx="537900" cy="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42" name="Google Shape;144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0"/>
          <p:cNvSpPr txBox="1"/>
          <p:nvPr>
            <p:ph type="title"/>
          </p:nvPr>
        </p:nvSpPr>
        <p:spPr>
          <a:xfrm>
            <a:off x="720000" y="898000"/>
            <a:ext cx="77040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Estructura de estado</a:t>
            </a:r>
            <a:endParaRPr sz="3900"/>
          </a:p>
        </p:txBody>
      </p:sp>
      <p:sp>
        <p:nvSpPr>
          <p:cNvPr id="1448" name="Google Shape;1448;p40"/>
          <p:cNvSpPr txBox="1"/>
          <p:nvPr>
            <p:ph idx="5" type="subTitle"/>
          </p:nvPr>
        </p:nvSpPr>
        <p:spPr>
          <a:xfrm>
            <a:off x="166300" y="2019025"/>
            <a:ext cx="8698200" cy="22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Montserrat"/>
                <a:ea typeface="Montserrat"/>
                <a:cs typeface="Montserrat"/>
                <a:sym typeface="Montserrat"/>
              </a:rPr>
              <a:t>9-Tupla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Montserrat"/>
                <a:ea typeface="Montserrat"/>
                <a:cs typeface="Montserrat"/>
                <a:sym typeface="Montserrat"/>
              </a:rPr>
              <a:t>Valores del 0 al 8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9" name="Google Shape;144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032138"/>
      </a:lt1>
      <a:dk2>
        <a:srgbClr val="6995D9"/>
      </a:dk2>
      <a:lt2>
        <a:srgbClr val="002E8A"/>
      </a:lt2>
      <a:accent1>
        <a:srgbClr val="00FB87"/>
      </a:accent1>
      <a:accent2>
        <a:srgbClr val="00CCA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